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8" r:id="rId3"/>
    <p:sldId id="306" r:id="rId4"/>
    <p:sldId id="307" r:id="rId5"/>
    <p:sldId id="308" r:id="rId6"/>
    <p:sldId id="309" r:id="rId7"/>
    <p:sldId id="310" r:id="rId8"/>
    <p:sldId id="259" r:id="rId9"/>
    <p:sldId id="260" r:id="rId10"/>
    <p:sldId id="261" r:id="rId11"/>
    <p:sldId id="262" r:id="rId12"/>
    <p:sldId id="263" r:id="rId13"/>
    <p:sldId id="264" r:id="rId14"/>
    <p:sldId id="265" r:id="rId15"/>
    <p:sldId id="266" r:id="rId16"/>
    <p:sldId id="267"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163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650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9415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2427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174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0105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1245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61487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12/28/2020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16073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12/28/2020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3293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66169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12/28/2020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5768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A589F-029D-4C73-ADE8-5127BC1F3247}"/>
              </a:ext>
            </a:extLst>
          </p:cNvPr>
          <p:cNvSpPr>
            <a:spLocks noGrp="1"/>
          </p:cNvSpPr>
          <p:nvPr>
            <p:ph type="ctrTitle"/>
          </p:nvPr>
        </p:nvSpPr>
        <p:spPr>
          <a:xfrm>
            <a:off x="1097280" y="758951"/>
            <a:ext cx="10058400" cy="3286837"/>
          </a:xfrm>
        </p:spPr>
        <p:txBody>
          <a:bodyPr>
            <a:normAutofit/>
          </a:bodyPr>
          <a:lstStyle/>
          <a:p>
            <a:r>
              <a:rPr lang="es-PE" sz="5400" b="1" dirty="0">
                <a:effectLst>
                  <a:outerShdw blurRad="38100" dist="38100" dir="2700000" algn="tl">
                    <a:srgbClr val="000000">
                      <a:alpha val="43137"/>
                    </a:srgbClr>
                  </a:outerShdw>
                </a:effectLst>
                <a:latin typeface="Bahnschrift SemiCondensed" panose="020B0502040204020203" pitchFamily="34" charset="0"/>
              </a:rPr>
              <a:t>SISTEMA DE INFORMACIÓN PARA EL CONTROL DE VENTAS DEL SUPERMERCADO WAGNER</a:t>
            </a:r>
          </a:p>
        </p:txBody>
      </p:sp>
      <p:sp>
        <p:nvSpPr>
          <p:cNvPr id="3" name="Subtítulo 2">
            <a:extLst>
              <a:ext uri="{FF2B5EF4-FFF2-40B4-BE49-F238E27FC236}">
                <a16:creationId xmlns:a16="http://schemas.microsoft.com/office/drawing/2014/main" id="{58DC65E5-8D96-4721-9773-EA25D0BE8207}"/>
              </a:ext>
            </a:extLst>
          </p:cNvPr>
          <p:cNvSpPr>
            <a:spLocks noGrp="1"/>
          </p:cNvSpPr>
          <p:nvPr>
            <p:ph type="subTitle" idx="1"/>
          </p:nvPr>
        </p:nvSpPr>
        <p:spPr>
          <a:xfrm>
            <a:off x="1100051" y="4485736"/>
            <a:ext cx="10058400" cy="1716656"/>
          </a:xfrm>
        </p:spPr>
        <p:txBody>
          <a:bodyPr>
            <a:normAutofit fontScale="47500" lnSpcReduction="20000"/>
          </a:bodyPr>
          <a:lstStyle/>
          <a:p>
            <a:r>
              <a:rPr lang="es-ES" dirty="0"/>
              <a:t>Integrantes:</a:t>
            </a:r>
          </a:p>
          <a:p>
            <a:pPr marL="342900" indent="-342900">
              <a:buFont typeface="Wingdings" panose="05000000000000000000" pitchFamily="2" charset="2"/>
              <a:buChar char="ü"/>
            </a:pPr>
            <a:r>
              <a:rPr lang="es-ES" dirty="0"/>
              <a:t>Max </a:t>
            </a:r>
            <a:r>
              <a:rPr lang="es-ES" dirty="0" err="1"/>
              <a:t>salizar</a:t>
            </a:r>
            <a:r>
              <a:rPr lang="es-ES" dirty="0"/>
              <a:t> rozas</a:t>
            </a:r>
          </a:p>
          <a:p>
            <a:pPr marL="342900" indent="-342900">
              <a:buFont typeface="Wingdings" panose="05000000000000000000" pitchFamily="2" charset="2"/>
              <a:buChar char="ü"/>
            </a:pPr>
            <a:r>
              <a:rPr lang="es-ES" dirty="0"/>
              <a:t>Alessandro escobar banda</a:t>
            </a:r>
          </a:p>
          <a:p>
            <a:pPr marL="342900" indent="-342900">
              <a:buFont typeface="Wingdings" panose="05000000000000000000" pitchFamily="2" charset="2"/>
              <a:buChar char="ü"/>
            </a:pPr>
            <a:r>
              <a:rPr lang="es-ES" dirty="0" err="1"/>
              <a:t>Shavely</a:t>
            </a:r>
            <a:r>
              <a:rPr lang="es-ES" dirty="0"/>
              <a:t> </a:t>
            </a:r>
            <a:r>
              <a:rPr lang="es-ES" dirty="0" err="1"/>
              <a:t>pacuri</a:t>
            </a:r>
            <a:r>
              <a:rPr lang="es-ES" dirty="0"/>
              <a:t> Carrión</a:t>
            </a:r>
          </a:p>
          <a:p>
            <a:pPr marL="342900" indent="-342900">
              <a:buFont typeface="Wingdings" panose="05000000000000000000" pitchFamily="2" charset="2"/>
              <a:buChar char="ü"/>
            </a:pPr>
            <a:r>
              <a:rPr lang="es-ES" dirty="0"/>
              <a:t>Javier fredy cruz olivares</a:t>
            </a:r>
          </a:p>
          <a:p>
            <a:pPr marL="342900" indent="-342900">
              <a:buFont typeface="Wingdings" panose="05000000000000000000" pitchFamily="2" charset="2"/>
              <a:buChar char="ü"/>
            </a:pPr>
            <a:r>
              <a:rPr lang="es-ES" dirty="0"/>
              <a:t>Gabriel Araujo </a:t>
            </a:r>
            <a:r>
              <a:rPr lang="es-ES" dirty="0" err="1"/>
              <a:t>arzubialde</a:t>
            </a:r>
            <a:endParaRPr lang="es-PE" dirty="0"/>
          </a:p>
        </p:txBody>
      </p:sp>
    </p:spTree>
    <p:extLst>
      <p:ext uri="{BB962C8B-B14F-4D97-AF65-F5344CB8AC3E}">
        <p14:creationId xmlns:p14="http://schemas.microsoft.com/office/powerpoint/2010/main" val="3252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43BE1C4-D6B6-4A63-9410-F2C49FACAF92}"/>
              </a:ext>
            </a:extLst>
          </p:cNvPr>
          <p:cNvSpPr txBox="1"/>
          <p:nvPr/>
        </p:nvSpPr>
        <p:spPr>
          <a:xfrm>
            <a:off x="1880559" y="439947"/>
            <a:ext cx="8183592"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PE" sz="1800" b="0" i="0" u="none" strike="noStrike" baseline="0" dirty="0">
                <a:latin typeface="TimesNewRomanPSMT"/>
              </a:rPr>
              <a:t>Estas líneas de código acompañadas de código SQL como se ve a continuación, proveen una encriptación total y por lo tanto, una mayor seguridad a la información de nuestros usuarios</a:t>
            </a:r>
            <a:endParaRPr lang="es-PE" dirty="0"/>
          </a:p>
        </p:txBody>
      </p:sp>
      <p:sp>
        <p:nvSpPr>
          <p:cNvPr id="3" name="Flecha: hacia abajo 2">
            <a:extLst>
              <a:ext uri="{FF2B5EF4-FFF2-40B4-BE49-F238E27FC236}">
                <a16:creationId xmlns:a16="http://schemas.microsoft.com/office/drawing/2014/main" id="{DAB2610B-9DF0-4B7D-AEA1-F4DE833B1EBC}"/>
              </a:ext>
            </a:extLst>
          </p:cNvPr>
          <p:cNvSpPr/>
          <p:nvPr/>
        </p:nvSpPr>
        <p:spPr>
          <a:xfrm>
            <a:off x="5807015" y="1475117"/>
            <a:ext cx="577970" cy="457200"/>
          </a:xfrm>
          <a:prstGeom prst="down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8CC1EDAB-F45C-4AF3-868D-46F7BD19AC20}"/>
              </a:ext>
            </a:extLst>
          </p:cNvPr>
          <p:cNvPicPr>
            <a:picLocks noChangeAspect="1"/>
          </p:cNvPicPr>
          <p:nvPr/>
        </p:nvPicPr>
        <p:blipFill>
          <a:blip r:embed="rId2"/>
          <a:stretch>
            <a:fillRect/>
          </a:stretch>
        </p:blipFill>
        <p:spPr>
          <a:xfrm>
            <a:off x="1880559" y="2044157"/>
            <a:ext cx="8183592" cy="4265436"/>
          </a:xfrm>
          <a:prstGeom prst="rect">
            <a:avLst/>
          </a:prstGeom>
        </p:spPr>
      </p:pic>
    </p:spTree>
    <p:extLst>
      <p:ext uri="{BB962C8B-B14F-4D97-AF65-F5344CB8AC3E}">
        <p14:creationId xmlns:p14="http://schemas.microsoft.com/office/powerpoint/2010/main" val="980954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0DDC49A-A81E-4E73-8DCF-CC7A0691B57F}"/>
              </a:ext>
            </a:extLst>
          </p:cNvPr>
          <p:cNvSpPr txBox="1"/>
          <p:nvPr/>
        </p:nvSpPr>
        <p:spPr>
          <a:xfrm>
            <a:off x="690113" y="707366"/>
            <a:ext cx="1291507" cy="369332"/>
          </a:xfrm>
          <a:prstGeom prst="rect">
            <a:avLst/>
          </a:prstGeom>
          <a:noFill/>
        </p:spPr>
        <p:txBody>
          <a:bodyPr wrap="none" rtlCol="0">
            <a:spAutoFit/>
          </a:bodyPr>
          <a:lstStyle/>
          <a:p>
            <a:r>
              <a:rPr lang="es-ES" b="1" dirty="0"/>
              <a:t>Resultados:</a:t>
            </a:r>
            <a:endParaRPr lang="es-PE" b="1" dirty="0"/>
          </a:p>
        </p:txBody>
      </p:sp>
      <p:pic>
        <p:nvPicPr>
          <p:cNvPr id="4" name="Imagen 3">
            <a:extLst>
              <a:ext uri="{FF2B5EF4-FFF2-40B4-BE49-F238E27FC236}">
                <a16:creationId xmlns:a16="http://schemas.microsoft.com/office/drawing/2014/main" id="{5453E08D-39C4-443E-8D38-14EA6F97BDAB}"/>
              </a:ext>
            </a:extLst>
          </p:cNvPr>
          <p:cNvPicPr>
            <a:picLocks noChangeAspect="1"/>
          </p:cNvPicPr>
          <p:nvPr/>
        </p:nvPicPr>
        <p:blipFill>
          <a:blip r:embed="rId2"/>
          <a:stretch>
            <a:fillRect/>
          </a:stretch>
        </p:blipFill>
        <p:spPr>
          <a:xfrm>
            <a:off x="953578" y="2313483"/>
            <a:ext cx="10503204" cy="1091242"/>
          </a:xfrm>
          <a:prstGeom prst="rect">
            <a:avLst/>
          </a:prstGeom>
        </p:spPr>
      </p:pic>
    </p:spTree>
    <p:extLst>
      <p:ext uri="{BB962C8B-B14F-4D97-AF65-F5344CB8AC3E}">
        <p14:creationId xmlns:p14="http://schemas.microsoft.com/office/powerpoint/2010/main" val="3413371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454D297-1E73-4CB7-A11B-56159C3EE8A4}"/>
              </a:ext>
            </a:extLst>
          </p:cNvPr>
          <p:cNvSpPr txBox="1"/>
          <p:nvPr/>
        </p:nvSpPr>
        <p:spPr>
          <a:xfrm>
            <a:off x="750498" y="560717"/>
            <a:ext cx="6740050" cy="369332"/>
          </a:xfrm>
          <a:prstGeom prst="rect">
            <a:avLst/>
          </a:prstGeom>
          <a:noFill/>
        </p:spPr>
        <p:txBody>
          <a:bodyPr wrap="none" rtlCol="0">
            <a:spAutoFit/>
          </a:bodyPr>
          <a:lstStyle/>
          <a:p>
            <a:r>
              <a:rPr lang="es-PE" sz="1800" b="1" i="0" u="none" strike="noStrike" baseline="0" dirty="0">
                <a:latin typeface="TimesNewRomanPS-BoldMT"/>
              </a:rPr>
              <a:t>IMPLEMENTACIÓN DE MANTENIMIENTO DE LAS TABLAS</a:t>
            </a:r>
            <a:endParaRPr lang="es-PE" dirty="0"/>
          </a:p>
        </p:txBody>
      </p:sp>
      <p:sp>
        <p:nvSpPr>
          <p:cNvPr id="3" name="CuadroTexto 2">
            <a:extLst>
              <a:ext uri="{FF2B5EF4-FFF2-40B4-BE49-F238E27FC236}">
                <a16:creationId xmlns:a16="http://schemas.microsoft.com/office/drawing/2014/main" id="{80C15B33-C938-4A81-A842-B631098A2279}"/>
              </a:ext>
            </a:extLst>
          </p:cNvPr>
          <p:cNvSpPr txBox="1"/>
          <p:nvPr/>
        </p:nvSpPr>
        <p:spPr>
          <a:xfrm>
            <a:off x="750498" y="2043983"/>
            <a:ext cx="1915064"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 dirty="0"/>
              <a:t>Se implementó el mantenimiento de 4 tablas</a:t>
            </a:r>
            <a:endParaRPr lang="es-PE" dirty="0"/>
          </a:p>
        </p:txBody>
      </p:sp>
      <p:cxnSp>
        <p:nvCxnSpPr>
          <p:cNvPr id="5" name="Conector recto de flecha 4">
            <a:extLst>
              <a:ext uri="{FF2B5EF4-FFF2-40B4-BE49-F238E27FC236}">
                <a16:creationId xmlns:a16="http://schemas.microsoft.com/office/drawing/2014/main" id="{AA7A1D37-8350-4691-8A82-FFC1E37D2110}"/>
              </a:ext>
            </a:extLst>
          </p:cNvPr>
          <p:cNvCxnSpPr>
            <a:cxnSpLocks/>
            <a:stCxn id="3" idx="3"/>
          </p:cNvCxnSpPr>
          <p:nvPr/>
        </p:nvCxnSpPr>
        <p:spPr>
          <a:xfrm>
            <a:off x="2665562" y="2505648"/>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66B961BB-45FE-477D-BD8A-EE1789D2C6FD}"/>
              </a:ext>
            </a:extLst>
          </p:cNvPr>
          <p:cNvSpPr txBox="1"/>
          <p:nvPr/>
        </p:nvSpPr>
        <p:spPr>
          <a:xfrm>
            <a:off x="3034110" y="2228649"/>
            <a:ext cx="1361942" cy="276999"/>
          </a:xfrm>
          <a:prstGeom prst="rect">
            <a:avLst/>
          </a:prstGeom>
          <a:noFill/>
        </p:spPr>
        <p:txBody>
          <a:bodyPr wrap="square" rtlCol="0">
            <a:spAutoFit/>
          </a:bodyPr>
          <a:lstStyle/>
          <a:p>
            <a:r>
              <a:rPr lang="es-ES" sz="1200" dirty="0"/>
              <a:t>Y en cada una </a:t>
            </a:r>
            <a:endParaRPr lang="es-PE" sz="1200" dirty="0"/>
          </a:p>
        </p:txBody>
      </p:sp>
      <p:sp>
        <p:nvSpPr>
          <p:cNvPr id="7" name="CuadroTexto 6">
            <a:extLst>
              <a:ext uri="{FF2B5EF4-FFF2-40B4-BE49-F238E27FC236}">
                <a16:creationId xmlns:a16="http://schemas.microsoft.com/office/drawing/2014/main" id="{5647A18B-B803-436D-AFF0-3E70E0EE2649}"/>
              </a:ext>
            </a:extLst>
          </p:cNvPr>
          <p:cNvSpPr txBox="1"/>
          <p:nvPr/>
        </p:nvSpPr>
        <p:spPr>
          <a:xfrm>
            <a:off x="4494362" y="2182482"/>
            <a:ext cx="2996186"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ES" dirty="0"/>
              <a:t>Se implementó los procedimientos almacenados</a:t>
            </a:r>
            <a:endParaRPr lang="es-PE" dirty="0"/>
          </a:p>
        </p:txBody>
      </p:sp>
      <p:sp>
        <p:nvSpPr>
          <p:cNvPr id="12" name="Abrir llave 11">
            <a:extLst>
              <a:ext uri="{FF2B5EF4-FFF2-40B4-BE49-F238E27FC236}">
                <a16:creationId xmlns:a16="http://schemas.microsoft.com/office/drawing/2014/main" id="{75B85072-6EB3-48D7-A05C-067162C51E6F}"/>
              </a:ext>
            </a:extLst>
          </p:cNvPr>
          <p:cNvSpPr/>
          <p:nvPr/>
        </p:nvSpPr>
        <p:spPr>
          <a:xfrm>
            <a:off x="7490548" y="1838796"/>
            <a:ext cx="385369" cy="1436286"/>
          </a:xfrm>
          <a:prstGeom prst="leftBrace">
            <a:avLst>
              <a:gd name="adj1" fmla="val 68772"/>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PE" dirty="0"/>
          </a:p>
        </p:txBody>
      </p:sp>
      <p:sp>
        <p:nvSpPr>
          <p:cNvPr id="13" name="CuadroTexto 12">
            <a:extLst>
              <a:ext uri="{FF2B5EF4-FFF2-40B4-BE49-F238E27FC236}">
                <a16:creationId xmlns:a16="http://schemas.microsoft.com/office/drawing/2014/main" id="{FB9048B8-DAE6-4D4C-8B49-B56D256546FE}"/>
              </a:ext>
            </a:extLst>
          </p:cNvPr>
          <p:cNvSpPr txBox="1"/>
          <p:nvPr/>
        </p:nvSpPr>
        <p:spPr>
          <a:xfrm>
            <a:off x="7746521" y="1838796"/>
            <a:ext cx="2380890"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Listar </a:t>
            </a:r>
          </a:p>
          <a:p>
            <a:pPr marL="285750" indent="-285750">
              <a:buFont typeface="Arial" panose="020B0604020202020204" pitchFamily="34" charset="0"/>
              <a:buChar char="•"/>
            </a:pPr>
            <a:r>
              <a:rPr lang="es-ES" dirty="0"/>
              <a:t>Actualizar</a:t>
            </a:r>
          </a:p>
          <a:p>
            <a:pPr marL="285750" indent="-285750">
              <a:buFont typeface="Arial" panose="020B0604020202020204" pitchFamily="34" charset="0"/>
              <a:buChar char="•"/>
            </a:pPr>
            <a:r>
              <a:rPr lang="es-ES" dirty="0"/>
              <a:t>Agregar</a:t>
            </a:r>
          </a:p>
          <a:p>
            <a:pPr marL="285750" indent="-285750">
              <a:buFont typeface="Arial" panose="020B0604020202020204" pitchFamily="34" charset="0"/>
              <a:buChar char="•"/>
            </a:pPr>
            <a:r>
              <a:rPr lang="es-ES" dirty="0"/>
              <a:t>Eliminar </a:t>
            </a:r>
          </a:p>
          <a:p>
            <a:pPr marL="285750" indent="-285750">
              <a:buFont typeface="Arial" panose="020B0604020202020204" pitchFamily="34" charset="0"/>
              <a:buChar char="•"/>
            </a:pPr>
            <a:r>
              <a:rPr lang="es-ES" dirty="0"/>
              <a:t>Buscar</a:t>
            </a:r>
            <a:endParaRPr lang="es-PE" dirty="0"/>
          </a:p>
        </p:txBody>
      </p:sp>
      <p:cxnSp>
        <p:nvCxnSpPr>
          <p:cNvPr id="15" name="Conector recto de flecha 14">
            <a:extLst>
              <a:ext uri="{FF2B5EF4-FFF2-40B4-BE49-F238E27FC236}">
                <a16:creationId xmlns:a16="http://schemas.microsoft.com/office/drawing/2014/main" id="{E000B631-E022-4014-A988-5F04778E1849}"/>
              </a:ext>
            </a:extLst>
          </p:cNvPr>
          <p:cNvCxnSpPr>
            <a:stCxn id="7" idx="2"/>
          </p:cNvCxnSpPr>
          <p:nvPr/>
        </p:nvCxnSpPr>
        <p:spPr>
          <a:xfrm>
            <a:off x="5992455" y="2828813"/>
            <a:ext cx="0" cy="44626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CuadroTexto 15">
            <a:extLst>
              <a:ext uri="{FF2B5EF4-FFF2-40B4-BE49-F238E27FC236}">
                <a16:creationId xmlns:a16="http://schemas.microsoft.com/office/drawing/2014/main" id="{FF077656-D4BB-443D-9A67-A33A3088A65E}"/>
              </a:ext>
            </a:extLst>
          </p:cNvPr>
          <p:cNvSpPr txBox="1"/>
          <p:nvPr/>
        </p:nvSpPr>
        <p:spPr>
          <a:xfrm>
            <a:off x="5239054" y="3275082"/>
            <a:ext cx="1564916" cy="276999"/>
          </a:xfrm>
          <a:prstGeom prst="rect">
            <a:avLst/>
          </a:prstGeom>
          <a:noFill/>
        </p:spPr>
        <p:txBody>
          <a:bodyPr wrap="none" rtlCol="0">
            <a:spAutoFit/>
          </a:bodyPr>
          <a:lstStyle/>
          <a:p>
            <a:r>
              <a:rPr lang="es-ES" sz="1200" dirty="0"/>
              <a:t>En el caso de la tabla: </a:t>
            </a:r>
            <a:endParaRPr lang="es-PE" sz="1200" dirty="0"/>
          </a:p>
        </p:txBody>
      </p:sp>
      <p:sp>
        <p:nvSpPr>
          <p:cNvPr id="21" name="Flecha: pentágono 20">
            <a:extLst>
              <a:ext uri="{FF2B5EF4-FFF2-40B4-BE49-F238E27FC236}">
                <a16:creationId xmlns:a16="http://schemas.microsoft.com/office/drawing/2014/main" id="{75C5C7DB-9971-4793-A009-891C7EE8FC7F}"/>
              </a:ext>
            </a:extLst>
          </p:cNvPr>
          <p:cNvSpPr/>
          <p:nvPr/>
        </p:nvSpPr>
        <p:spPr>
          <a:xfrm>
            <a:off x="4563374" y="4097547"/>
            <a:ext cx="1751160" cy="405442"/>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t>Cliente</a:t>
            </a:r>
            <a:endParaRPr lang="es-PE" dirty="0"/>
          </a:p>
        </p:txBody>
      </p:sp>
      <p:sp>
        <p:nvSpPr>
          <p:cNvPr id="22" name="Flecha: pentágono 21">
            <a:extLst>
              <a:ext uri="{FF2B5EF4-FFF2-40B4-BE49-F238E27FC236}">
                <a16:creationId xmlns:a16="http://schemas.microsoft.com/office/drawing/2014/main" id="{A7DFB9E8-82BC-4345-A91B-0BE230E852CE}"/>
              </a:ext>
            </a:extLst>
          </p:cNvPr>
          <p:cNvSpPr/>
          <p:nvPr/>
        </p:nvSpPr>
        <p:spPr>
          <a:xfrm>
            <a:off x="4563374" y="4922021"/>
            <a:ext cx="1751160" cy="405442"/>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t>Vendedor</a:t>
            </a:r>
            <a:endParaRPr lang="es-PE" dirty="0"/>
          </a:p>
        </p:txBody>
      </p:sp>
      <p:cxnSp>
        <p:nvCxnSpPr>
          <p:cNvPr id="24" name="Conector recto 23">
            <a:extLst>
              <a:ext uri="{FF2B5EF4-FFF2-40B4-BE49-F238E27FC236}">
                <a16:creationId xmlns:a16="http://schemas.microsoft.com/office/drawing/2014/main" id="{D690EB20-730D-4F44-B78F-758F93E5B607}"/>
              </a:ext>
            </a:extLst>
          </p:cNvPr>
          <p:cNvCxnSpPr>
            <a:stCxn id="16" idx="2"/>
          </p:cNvCxnSpPr>
          <p:nvPr/>
        </p:nvCxnSpPr>
        <p:spPr>
          <a:xfrm>
            <a:off x="6021512" y="3552081"/>
            <a:ext cx="0" cy="338432"/>
          </a:xfrm>
          <a:prstGeom prst="line">
            <a:avLst/>
          </a:prstGeom>
        </p:spPr>
        <p:style>
          <a:lnRef idx="3">
            <a:schemeClr val="accent6"/>
          </a:lnRef>
          <a:fillRef idx="0">
            <a:schemeClr val="accent6"/>
          </a:fillRef>
          <a:effectRef idx="2">
            <a:schemeClr val="accent6"/>
          </a:effectRef>
          <a:fontRef idx="minor">
            <a:schemeClr val="tx1"/>
          </a:fontRef>
        </p:style>
      </p:cxnSp>
      <p:cxnSp>
        <p:nvCxnSpPr>
          <p:cNvPr id="26" name="Conector recto 25">
            <a:extLst>
              <a:ext uri="{FF2B5EF4-FFF2-40B4-BE49-F238E27FC236}">
                <a16:creationId xmlns:a16="http://schemas.microsoft.com/office/drawing/2014/main" id="{794E3BED-3FCA-4D3A-A99B-E4F535893635}"/>
              </a:ext>
            </a:extLst>
          </p:cNvPr>
          <p:cNvCxnSpPr/>
          <p:nvPr/>
        </p:nvCxnSpPr>
        <p:spPr>
          <a:xfrm flipH="1">
            <a:off x="4396052" y="3907766"/>
            <a:ext cx="162546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8" name="Conector recto 27">
            <a:extLst>
              <a:ext uri="{FF2B5EF4-FFF2-40B4-BE49-F238E27FC236}">
                <a16:creationId xmlns:a16="http://schemas.microsoft.com/office/drawing/2014/main" id="{F996AFE8-1931-4785-948A-61DB6568EC34}"/>
              </a:ext>
            </a:extLst>
          </p:cNvPr>
          <p:cNvCxnSpPr/>
          <p:nvPr/>
        </p:nvCxnSpPr>
        <p:spPr>
          <a:xfrm>
            <a:off x="4396052" y="3890513"/>
            <a:ext cx="0" cy="1234229"/>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Conector recto de flecha 29">
            <a:extLst>
              <a:ext uri="{FF2B5EF4-FFF2-40B4-BE49-F238E27FC236}">
                <a16:creationId xmlns:a16="http://schemas.microsoft.com/office/drawing/2014/main" id="{E27EEE3C-2B80-4F33-B23A-2CE9B130A333}"/>
              </a:ext>
            </a:extLst>
          </p:cNvPr>
          <p:cNvCxnSpPr>
            <a:endCxn id="21" idx="1"/>
          </p:cNvCxnSpPr>
          <p:nvPr/>
        </p:nvCxnSpPr>
        <p:spPr>
          <a:xfrm>
            <a:off x="4396052" y="4300268"/>
            <a:ext cx="16732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Conector recto de flecha 31">
            <a:extLst>
              <a:ext uri="{FF2B5EF4-FFF2-40B4-BE49-F238E27FC236}">
                <a16:creationId xmlns:a16="http://schemas.microsoft.com/office/drawing/2014/main" id="{1B627735-183C-4F9F-ACB9-1A642072B17E}"/>
              </a:ext>
            </a:extLst>
          </p:cNvPr>
          <p:cNvCxnSpPr>
            <a:endCxn id="22" idx="1"/>
          </p:cNvCxnSpPr>
          <p:nvPr/>
        </p:nvCxnSpPr>
        <p:spPr>
          <a:xfrm>
            <a:off x="4396052" y="5124742"/>
            <a:ext cx="16732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3" name="Cerrar llave 32">
            <a:extLst>
              <a:ext uri="{FF2B5EF4-FFF2-40B4-BE49-F238E27FC236}">
                <a16:creationId xmlns:a16="http://schemas.microsoft.com/office/drawing/2014/main" id="{A0C66590-2B18-4A2F-B289-50BCB6B3855B}"/>
              </a:ext>
            </a:extLst>
          </p:cNvPr>
          <p:cNvSpPr/>
          <p:nvPr/>
        </p:nvSpPr>
        <p:spPr>
          <a:xfrm>
            <a:off x="6452558" y="4097547"/>
            <a:ext cx="319126" cy="1229916"/>
          </a:xfrm>
          <a:prstGeom prst="rightBrace">
            <a:avLst>
              <a:gd name="adj1" fmla="val 40771"/>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s-PE"/>
          </a:p>
        </p:txBody>
      </p:sp>
      <p:sp>
        <p:nvSpPr>
          <p:cNvPr id="34" name="CuadroTexto 33">
            <a:extLst>
              <a:ext uri="{FF2B5EF4-FFF2-40B4-BE49-F238E27FC236}">
                <a16:creationId xmlns:a16="http://schemas.microsoft.com/office/drawing/2014/main" id="{F93B5F7B-7F50-429B-A9E4-E8AD02E7DDBC}"/>
              </a:ext>
            </a:extLst>
          </p:cNvPr>
          <p:cNvSpPr txBox="1"/>
          <p:nvPr/>
        </p:nvSpPr>
        <p:spPr>
          <a:xfrm>
            <a:off x="6771684" y="4326148"/>
            <a:ext cx="2450450" cy="830997"/>
          </a:xfrm>
          <a:prstGeom prst="rect">
            <a:avLst/>
          </a:prstGeom>
          <a:noFill/>
        </p:spPr>
        <p:txBody>
          <a:bodyPr wrap="square" rtlCol="0">
            <a:spAutoFit/>
          </a:bodyPr>
          <a:lstStyle/>
          <a:p>
            <a:pPr algn="ctr"/>
            <a:r>
              <a:rPr lang="es-ES" sz="1600" dirty="0"/>
              <a:t>Se incluyó </a:t>
            </a:r>
            <a:r>
              <a:rPr lang="es-PE" sz="1600" b="0" i="0" u="none" strike="noStrike" baseline="0" dirty="0">
                <a:latin typeface="TimesNewRomanPSMT"/>
              </a:rPr>
              <a:t>el procedimiento</a:t>
            </a:r>
          </a:p>
          <a:p>
            <a:pPr algn="ctr"/>
            <a:r>
              <a:rPr lang="es-PE" sz="1600" b="0" i="0" u="none" strike="noStrike" baseline="0" dirty="0">
                <a:latin typeface="TimesNewRomanPSMT"/>
              </a:rPr>
              <a:t>almacenado Actualizar Contraseña</a:t>
            </a:r>
            <a:endParaRPr lang="es-PE" sz="1600" dirty="0"/>
          </a:p>
        </p:txBody>
      </p:sp>
    </p:spTree>
    <p:extLst>
      <p:ext uri="{BB962C8B-B14F-4D97-AF65-F5344CB8AC3E}">
        <p14:creationId xmlns:p14="http://schemas.microsoft.com/office/powerpoint/2010/main" val="296300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67751" y="396815"/>
            <a:ext cx="1657826" cy="584775"/>
          </a:xfrm>
          <a:prstGeom prst="rect">
            <a:avLst/>
          </a:prstGeom>
          <a:noFill/>
        </p:spPr>
        <p:txBody>
          <a:bodyPr wrap="none" rtlCol="0">
            <a:spAutoFit/>
          </a:bodyPr>
          <a:lstStyle/>
          <a:p>
            <a:r>
              <a:rPr lang="es-ES" sz="3200" dirty="0"/>
              <a:t>CLIENTE:</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078302" cy="4226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LISTAR</a:t>
            </a:r>
            <a:endParaRPr lang="es-PE" dirty="0"/>
          </a:p>
        </p:txBody>
      </p:sp>
      <p:pic>
        <p:nvPicPr>
          <p:cNvPr id="5" name="Imagen 4">
            <a:extLst>
              <a:ext uri="{FF2B5EF4-FFF2-40B4-BE49-F238E27FC236}">
                <a16:creationId xmlns:a16="http://schemas.microsoft.com/office/drawing/2014/main" id="{3DF6AC33-52AA-4FD4-A491-56D702498F93}"/>
              </a:ext>
            </a:extLst>
          </p:cNvPr>
          <p:cNvPicPr>
            <a:picLocks noChangeAspect="1"/>
          </p:cNvPicPr>
          <p:nvPr/>
        </p:nvPicPr>
        <p:blipFill>
          <a:blip r:embed="rId2"/>
          <a:stretch>
            <a:fillRect/>
          </a:stretch>
        </p:blipFill>
        <p:spPr>
          <a:xfrm>
            <a:off x="2598105" y="1959499"/>
            <a:ext cx="8469585" cy="3968195"/>
          </a:xfrm>
          <a:prstGeom prst="rect">
            <a:avLst/>
          </a:prstGeom>
        </p:spPr>
      </p:pic>
    </p:spTree>
    <p:extLst>
      <p:ext uri="{BB962C8B-B14F-4D97-AF65-F5344CB8AC3E}">
        <p14:creationId xmlns:p14="http://schemas.microsoft.com/office/powerpoint/2010/main" val="33766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67751" y="396815"/>
            <a:ext cx="1657826" cy="584775"/>
          </a:xfrm>
          <a:prstGeom prst="rect">
            <a:avLst/>
          </a:prstGeom>
          <a:noFill/>
        </p:spPr>
        <p:txBody>
          <a:bodyPr wrap="none" rtlCol="0">
            <a:spAutoFit/>
          </a:bodyPr>
          <a:lstStyle/>
          <a:p>
            <a:r>
              <a:rPr lang="es-ES" sz="3200" dirty="0"/>
              <a:t>CLIENTE:</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871268" y="1111269"/>
            <a:ext cx="1768414" cy="4226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LOGIN CLIENTE</a:t>
            </a:r>
            <a:endParaRPr lang="es-PE" dirty="0"/>
          </a:p>
        </p:txBody>
      </p:sp>
      <p:pic>
        <p:nvPicPr>
          <p:cNvPr id="6" name="Imagen 5">
            <a:extLst>
              <a:ext uri="{FF2B5EF4-FFF2-40B4-BE49-F238E27FC236}">
                <a16:creationId xmlns:a16="http://schemas.microsoft.com/office/drawing/2014/main" id="{DF755DFC-4CD4-4B66-8E88-C32523C1EAB0}"/>
              </a:ext>
            </a:extLst>
          </p:cNvPr>
          <p:cNvPicPr>
            <a:picLocks noChangeAspect="1"/>
          </p:cNvPicPr>
          <p:nvPr/>
        </p:nvPicPr>
        <p:blipFill rotWithShape="1">
          <a:blip r:embed="rId2"/>
          <a:srcRect b="4058"/>
          <a:stretch/>
        </p:blipFill>
        <p:spPr>
          <a:xfrm>
            <a:off x="1919377" y="1663642"/>
            <a:ext cx="8724900" cy="4633642"/>
          </a:xfrm>
          <a:prstGeom prst="rect">
            <a:avLst/>
          </a:prstGeom>
        </p:spPr>
      </p:pic>
    </p:spTree>
    <p:extLst>
      <p:ext uri="{BB962C8B-B14F-4D97-AF65-F5344CB8AC3E}">
        <p14:creationId xmlns:p14="http://schemas.microsoft.com/office/powerpoint/2010/main" val="35826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67751" y="396815"/>
            <a:ext cx="1657826" cy="584775"/>
          </a:xfrm>
          <a:prstGeom prst="rect">
            <a:avLst/>
          </a:prstGeom>
          <a:noFill/>
        </p:spPr>
        <p:txBody>
          <a:bodyPr wrap="none" rtlCol="0">
            <a:spAutoFit/>
          </a:bodyPr>
          <a:lstStyle/>
          <a:p>
            <a:r>
              <a:rPr lang="es-ES" sz="3200" dirty="0"/>
              <a:t>CLIENTE:</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AGREGAR</a:t>
            </a:r>
            <a:endParaRPr lang="es-PE" dirty="0"/>
          </a:p>
        </p:txBody>
      </p:sp>
      <p:pic>
        <p:nvPicPr>
          <p:cNvPr id="6" name="Imagen 5">
            <a:extLst>
              <a:ext uri="{FF2B5EF4-FFF2-40B4-BE49-F238E27FC236}">
                <a16:creationId xmlns:a16="http://schemas.microsoft.com/office/drawing/2014/main" id="{C150F252-38BC-462C-9392-0F5ED909D80F}"/>
              </a:ext>
            </a:extLst>
          </p:cNvPr>
          <p:cNvPicPr>
            <a:picLocks noChangeAspect="1"/>
          </p:cNvPicPr>
          <p:nvPr/>
        </p:nvPicPr>
        <p:blipFill>
          <a:blip r:embed="rId2"/>
          <a:stretch>
            <a:fillRect/>
          </a:stretch>
        </p:blipFill>
        <p:spPr>
          <a:xfrm>
            <a:off x="2775549" y="733425"/>
            <a:ext cx="8648700" cy="5391150"/>
          </a:xfrm>
          <a:prstGeom prst="rect">
            <a:avLst/>
          </a:prstGeom>
        </p:spPr>
      </p:pic>
    </p:spTree>
    <p:extLst>
      <p:ext uri="{BB962C8B-B14F-4D97-AF65-F5344CB8AC3E}">
        <p14:creationId xmlns:p14="http://schemas.microsoft.com/office/powerpoint/2010/main" val="1707291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67751" y="396815"/>
            <a:ext cx="1657826" cy="584775"/>
          </a:xfrm>
          <a:prstGeom prst="rect">
            <a:avLst/>
          </a:prstGeom>
          <a:noFill/>
        </p:spPr>
        <p:txBody>
          <a:bodyPr wrap="none" rtlCol="0">
            <a:spAutoFit/>
          </a:bodyPr>
          <a:lstStyle/>
          <a:p>
            <a:r>
              <a:rPr lang="es-ES" sz="3200" dirty="0"/>
              <a:t>CLIENTE:</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468044" cy="4226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ACTUALIZAR</a:t>
            </a:r>
            <a:endParaRPr lang="es-PE" dirty="0"/>
          </a:p>
        </p:txBody>
      </p:sp>
      <p:pic>
        <p:nvPicPr>
          <p:cNvPr id="5" name="Imagen 4">
            <a:extLst>
              <a:ext uri="{FF2B5EF4-FFF2-40B4-BE49-F238E27FC236}">
                <a16:creationId xmlns:a16="http://schemas.microsoft.com/office/drawing/2014/main" id="{A6769CEE-BF33-47DF-ABD1-CF8AAD16BCF2}"/>
              </a:ext>
            </a:extLst>
          </p:cNvPr>
          <p:cNvPicPr>
            <a:picLocks noChangeAspect="1"/>
          </p:cNvPicPr>
          <p:nvPr/>
        </p:nvPicPr>
        <p:blipFill>
          <a:blip r:embed="rId2"/>
          <a:stretch>
            <a:fillRect/>
          </a:stretch>
        </p:blipFill>
        <p:spPr>
          <a:xfrm>
            <a:off x="3045664" y="1236922"/>
            <a:ext cx="6521030" cy="4958551"/>
          </a:xfrm>
          <a:prstGeom prst="rect">
            <a:avLst/>
          </a:prstGeom>
        </p:spPr>
      </p:pic>
    </p:spTree>
    <p:extLst>
      <p:ext uri="{BB962C8B-B14F-4D97-AF65-F5344CB8AC3E}">
        <p14:creationId xmlns:p14="http://schemas.microsoft.com/office/powerpoint/2010/main" val="3288337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67751" y="396815"/>
            <a:ext cx="1657826" cy="584775"/>
          </a:xfrm>
          <a:prstGeom prst="rect">
            <a:avLst/>
          </a:prstGeom>
          <a:noFill/>
        </p:spPr>
        <p:txBody>
          <a:bodyPr wrap="none" rtlCol="0">
            <a:spAutoFit/>
          </a:bodyPr>
          <a:lstStyle/>
          <a:p>
            <a:r>
              <a:rPr lang="es-ES" sz="3200" dirty="0"/>
              <a:t>CLIENTE:</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468044" cy="4226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ELIMINAR</a:t>
            </a:r>
            <a:endParaRPr lang="es-PE" dirty="0"/>
          </a:p>
        </p:txBody>
      </p:sp>
      <p:pic>
        <p:nvPicPr>
          <p:cNvPr id="5" name="Imagen 4">
            <a:extLst>
              <a:ext uri="{FF2B5EF4-FFF2-40B4-BE49-F238E27FC236}">
                <a16:creationId xmlns:a16="http://schemas.microsoft.com/office/drawing/2014/main" id="{581335B0-76B7-4A1F-AAC1-B5CF353BA5F6}"/>
              </a:ext>
            </a:extLst>
          </p:cNvPr>
          <p:cNvPicPr>
            <a:picLocks noChangeAspect="1"/>
          </p:cNvPicPr>
          <p:nvPr/>
        </p:nvPicPr>
        <p:blipFill>
          <a:blip r:embed="rId2"/>
          <a:stretch>
            <a:fillRect/>
          </a:stretch>
        </p:blipFill>
        <p:spPr>
          <a:xfrm>
            <a:off x="2827397" y="1306902"/>
            <a:ext cx="6923721" cy="4817853"/>
          </a:xfrm>
          <a:prstGeom prst="rect">
            <a:avLst/>
          </a:prstGeom>
        </p:spPr>
      </p:pic>
    </p:spTree>
    <p:extLst>
      <p:ext uri="{BB962C8B-B14F-4D97-AF65-F5344CB8AC3E}">
        <p14:creationId xmlns:p14="http://schemas.microsoft.com/office/powerpoint/2010/main" val="3667925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67751" y="396815"/>
            <a:ext cx="1657826" cy="584775"/>
          </a:xfrm>
          <a:prstGeom prst="rect">
            <a:avLst/>
          </a:prstGeom>
          <a:noFill/>
        </p:spPr>
        <p:txBody>
          <a:bodyPr wrap="none" rtlCol="0">
            <a:spAutoFit/>
          </a:bodyPr>
          <a:lstStyle/>
          <a:p>
            <a:r>
              <a:rPr lang="es-ES" sz="3200" dirty="0"/>
              <a:t>CLIENTE:</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468044" cy="4226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BUSCAR</a:t>
            </a:r>
            <a:endParaRPr lang="es-PE" dirty="0"/>
          </a:p>
        </p:txBody>
      </p:sp>
      <p:pic>
        <p:nvPicPr>
          <p:cNvPr id="5" name="Imagen 4">
            <a:extLst>
              <a:ext uri="{FF2B5EF4-FFF2-40B4-BE49-F238E27FC236}">
                <a16:creationId xmlns:a16="http://schemas.microsoft.com/office/drawing/2014/main" id="{5D88473B-ECE3-4A68-8DCC-35CB7114999F}"/>
              </a:ext>
            </a:extLst>
          </p:cNvPr>
          <p:cNvPicPr>
            <a:picLocks noChangeAspect="1"/>
          </p:cNvPicPr>
          <p:nvPr/>
        </p:nvPicPr>
        <p:blipFill>
          <a:blip r:embed="rId2"/>
          <a:stretch>
            <a:fillRect/>
          </a:stretch>
        </p:blipFill>
        <p:spPr>
          <a:xfrm>
            <a:off x="2946909" y="1296002"/>
            <a:ext cx="8372959" cy="4906389"/>
          </a:xfrm>
          <a:prstGeom prst="rect">
            <a:avLst/>
          </a:prstGeom>
        </p:spPr>
      </p:pic>
    </p:spTree>
    <p:extLst>
      <p:ext uri="{BB962C8B-B14F-4D97-AF65-F5344CB8AC3E}">
        <p14:creationId xmlns:p14="http://schemas.microsoft.com/office/powerpoint/2010/main" val="1037119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67751" y="396815"/>
            <a:ext cx="1657826" cy="584775"/>
          </a:xfrm>
          <a:prstGeom prst="rect">
            <a:avLst/>
          </a:prstGeom>
          <a:noFill/>
        </p:spPr>
        <p:txBody>
          <a:bodyPr wrap="none" rtlCol="0">
            <a:spAutoFit/>
          </a:bodyPr>
          <a:lstStyle/>
          <a:p>
            <a:r>
              <a:rPr lang="es-ES" sz="3200" dirty="0"/>
              <a:t>CLIENTE:</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845388" y="1362973"/>
            <a:ext cx="1580189" cy="584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t>ACTUALIZAR CONTRASEÑA</a:t>
            </a:r>
            <a:endParaRPr lang="es-PE" dirty="0"/>
          </a:p>
        </p:txBody>
      </p:sp>
      <p:pic>
        <p:nvPicPr>
          <p:cNvPr id="5" name="Imagen 4">
            <a:extLst>
              <a:ext uri="{FF2B5EF4-FFF2-40B4-BE49-F238E27FC236}">
                <a16:creationId xmlns:a16="http://schemas.microsoft.com/office/drawing/2014/main" id="{12AD114D-3A3D-4EE6-9B82-742B976753F4}"/>
              </a:ext>
            </a:extLst>
          </p:cNvPr>
          <p:cNvPicPr>
            <a:picLocks noChangeAspect="1"/>
          </p:cNvPicPr>
          <p:nvPr/>
        </p:nvPicPr>
        <p:blipFill>
          <a:blip r:embed="rId2"/>
          <a:stretch>
            <a:fillRect/>
          </a:stretch>
        </p:blipFill>
        <p:spPr>
          <a:xfrm>
            <a:off x="2635730" y="1269518"/>
            <a:ext cx="7793606" cy="4864581"/>
          </a:xfrm>
          <a:prstGeom prst="rect">
            <a:avLst/>
          </a:prstGeom>
        </p:spPr>
      </p:pic>
    </p:spTree>
    <p:extLst>
      <p:ext uri="{BB962C8B-B14F-4D97-AF65-F5344CB8AC3E}">
        <p14:creationId xmlns:p14="http://schemas.microsoft.com/office/powerpoint/2010/main" val="84366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itHub - parzibyte/sistema_ventas_laravel: Un sistema de ventas, POS, punto  de venta con Laravel 7">
            <a:extLst>
              <a:ext uri="{FF2B5EF4-FFF2-40B4-BE49-F238E27FC236}">
                <a16:creationId xmlns:a16="http://schemas.microsoft.com/office/drawing/2014/main" id="{9800A1E3-C356-4FD8-996B-EB37BB643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8" t="52411" r="1358" b="17736"/>
          <a:stretch/>
        </p:blipFill>
        <p:spPr bwMode="auto">
          <a:xfrm>
            <a:off x="1091241" y="4244738"/>
            <a:ext cx="4773284" cy="1099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 parzibyte/sistema_ventas_laravel: Un sistema de ventas, POS, punto  de venta con Laravel 7">
            <a:extLst>
              <a:ext uri="{FF2B5EF4-FFF2-40B4-BE49-F238E27FC236}">
                <a16:creationId xmlns:a16="http://schemas.microsoft.com/office/drawing/2014/main" id="{563BB043-9144-4EEB-83C3-E25CC5A65A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8" t="11321" r="1358" b="58826"/>
          <a:stretch/>
        </p:blipFill>
        <p:spPr bwMode="auto">
          <a:xfrm>
            <a:off x="526211" y="2529700"/>
            <a:ext cx="4773284" cy="1099864"/>
          </a:xfrm>
          <a:prstGeom prst="rect">
            <a:avLst/>
          </a:prstGeom>
          <a:noFill/>
          <a:extLst>
            <a:ext uri="{909E8E84-426E-40DD-AFC4-6F175D3DCCD1}">
              <a14:hiddenFill xmlns:a14="http://schemas.microsoft.com/office/drawing/2010/main">
                <a:solidFill>
                  <a:srgbClr val="FFFFFF"/>
                </a:solidFill>
              </a14:hiddenFill>
            </a:ext>
          </a:extLst>
        </p:spPr>
      </p:pic>
      <p:sp>
        <p:nvSpPr>
          <p:cNvPr id="4" name="Globo: flecha hacia abajo 3">
            <a:extLst>
              <a:ext uri="{FF2B5EF4-FFF2-40B4-BE49-F238E27FC236}">
                <a16:creationId xmlns:a16="http://schemas.microsoft.com/office/drawing/2014/main" id="{9AF1E365-66FC-498B-AAE7-70A52F572CF2}"/>
              </a:ext>
            </a:extLst>
          </p:cNvPr>
          <p:cNvSpPr/>
          <p:nvPr/>
        </p:nvSpPr>
        <p:spPr>
          <a:xfrm>
            <a:off x="989162" y="821669"/>
            <a:ext cx="3847381" cy="1099864"/>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Sistema de Ventas</a:t>
            </a:r>
            <a:endParaRPr lang="es-PE" dirty="0"/>
          </a:p>
        </p:txBody>
      </p:sp>
      <p:pic>
        <p:nvPicPr>
          <p:cNvPr id="2050" name="Picture 2" descr="Opiniones Wagner Licoreria (Supermercado) de Cusco en Cuzco">
            <a:extLst>
              <a:ext uri="{FF2B5EF4-FFF2-40B4-BE49-F238E27FC236}">
                <a16:creationId xmlns:a16="http://schemas.microsoft.com/office/drawing/2014/main" id="{E60234AC-C1FE-44CB-9ECD-B1BA806A17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50" t="5362" r="28602" b="34011"/>
          <a:stretch/>
        </p:blipFill>
        <p:spPr bwMode="auto">
          <a:xfrm>
            <a:off x="6892506" y="1513398"/>
            <a:ext cx="4634626" cy="3831204"/>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izquierda y derecha 4">
            <a:extLst>
              <a:ext uri="{FF2B5EF4-FFF2-40B4-BE49-F238E27FC236}">
                <a16:creationId xmlns:a16="http://schemas.microsoft.com/office/drawing/2014/main" id="{497ACEE3-73E9-4641-A776-E4DC90AB0FE6}"/>
              </a:ext>
            </a:extLst>
          </p:cNvPr>
          <p:cNvSpPr/>
          <p:nvPr/>
        </p:nvSpPr>
        <p:spPr>
          <a:xfrm>
            <a:off x="5715719" y="3429000"/>
            <a:ext cx="760562" cy="461513"/>
          </a:xfrm>
          <a:prstGeom prst="leftRightArrow">
            <a:avLst>
              <a:gd name="adj1" fmla="val 35047"/>
              <a:gd name="adj2" fmla="val 5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3309409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VENDEDOR:</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a:t>AGREGAR</a:t>
            </a:r>
            <a:endParaRPr lang="es-PE" dirty="0"/>
          </a:p>
        </p:txBody>
      </p:sp>
      <p:pic>
        <p:nvPicPr>
          <p:cNvPr id="5" name="Imagen 4">
            <a:extLst>
              <a:ext uri="{FF2B5EF4-FFF2-40B4-BE49-F238E27FC236}">
                <a16:creationId xmlns:a16="http://schemas.microsoft.com/office/drawing/2014/main" id="{9A06CC80-EB34-4537-B360-C56C1F04F4B6}"/>
              </a:ext>
            </a:extLst>
          </p:cNvPr>
          <p:cNvPicPr>
            <a:picLocks noChangeAspect="1"/>
          </p:cNvPicPr>
          <p:nvPr/>
        </p:nvPicPr>
        <p:blipFill>
          <a:blip r:embed="rId2"/>
          <a:stretch>
            <a:fillRect/>
          </a:stretch>
        </p:blipFill>
        <p:spPr>
          <a:xfrm>
            <a:off x="2521042" y="1128802"/>
            <a:ext cx="7778096" cy="5004579"/>
          </a:xfrm>
          <a:prstGeom prst="rect">
            <a:avLst/>
          </a:prstGeom>
        </p:spPr>
      </p:pic>
    </p:spTree>
    <p:extLst>
      <p:ext uri="{BB962C8B-B14F-4D97-AF65-F5344CB8AC3E}">
        <p14:creationId xmlns:p14="http://schemas.microsoft.com/office/powerpoint/2010/main" val="2063572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VENDEDOR:</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a:t>LISTAR</a:t>
            </a:r>
            <a:endParaRPr lang="es-PE" dirty="0"/>
          </a:p>
        </p:txBody>
      </p:sp>
      <p:pic>
        <p:nvPicPr>
          <p:cNvPr id="6" name="Imagen 5">
            <a:extLst>
              <a:ext uri="{FF2B5EF4-FFF2-40B4-BE49-F238E27FC236}">
                <a16:creationId xmlns:a16="http://schemas.microsoft.com/office/drawing/2014/main" id="{85D87831-E787-474E-BFDA-0BD84D1F11C4}"/>
              </a:ext>
            </a:extLst>
          </p:cNvPr>
          <p:cNvPicPr>
            <a:picLocks noChangeAspect="1"/>
          </p:cNvPicPr>
          <p:nvPr/>
        </p:nvPicPr>
        <p:blipFill>
          <a:blip r:embed="rId2"/>
          <a:stretch>
            <a:fillRect/>
          </a:stretch>
        </p:blipFill>
        <p:spPr>
          <a:xfrm>
            <a:off x="2695575" y="1680084"/>
            <a:ext cx="8385712" cy="3426754"/>
          </a:xfrm>
          <a:prstGeom prst="rect">
            <a:avLst/>
          </a:prstGeom>
        </p:spPr>
      </p:pic>
    </p:spTree>
    <p:extLst>
      <p:ext uri="{BB962C8B-B14F-4D97-AF65-F5344CB8AC3E}">
        <p14:creationId xmlns:p14="http://schemas.microsoft.com/office/powerpoint/2010/main" val="3959433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VENDEDOR:</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a:t>ELIMINAR</a:t>
            </a:r>
            <a:endParaRPr lang="es-PE" dirty="0"/>
          </a:p>
        </p:txBody>
      </p:sp>
      <p:pic>
        <p:nvPicPr>
          <p:cNvPr id="5" name="Imagen 4">
            <a:extLst>
              <a:ext uri="{FF2B5EF4-FFF2-40B4-BE49-F238E27FC236}">
                <a16:creationId xmlns:a16="http://schemas.microsoft.com/office/drawing/2014/main" id="{26C2B3DF-9FC4-4839-A4D7-5E041E8D451D}"/>
              </a:ext>
            </a:extLst>
          </p:cNvPr>
          <p:cNvPicPr>
            <a:picLocks noChangeAspect="1"/>
          </p:cNvPicPr>
          <p:nvPr/>
        </p:nvPicPr>
        <p:blipFill>
          <a:blip r:embed="rId2"/>
          <a:stretch>
            <a:fillRect/>
          </a:stretch>
        </p:blipFill>
        <p:spPr>
          <a:xfrm>
            <a:off x="2571122" y="981590"/>
            <a:ext cx="7495906" cy="5262237"/>
          </a:xfrm>
          <a:prstGeom prst="rect">
            <a:avLst/>
          </a:prstGeom>
        </p:spPr>
      </p:pic>
    </p:spTree>
    <p:extLst>
      <p:ext uri="{BB962C8B-B14F-4D97-AF65-F5344CB8AC3E}">
        <p14:creationId xmlns:p14="http://schemas.microsoft.com/office/powerpoint/2010/main" val="1426596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VENDEDOR:</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354346" cy="4226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a:t>ACTUALIZAR</a:t>
            </a:r>
            <a:endParaRPr lang="es-PE" dirty="0"/>
          </a:p>
        </p:txBody>
      </p:sp>
      <p:pic>
        <p:nvPicPr>
          <p:cNvPr id="5" name="Imagen 4">
            <a:extLst>
              <a:ext uri="{FF2B5EF4-FFF2-40B4-BE49-F238E27FC236}">
                <a16:creationId xmlns:a16="http://schemas.microsoft.com/office/drawing/2014/main" id="{81AD15D7-BECB-4F2B-BD48-07CA1B187723}"/>
              </a:ext>
            </a:extLst>
          </p:cNvPr>
          <p:cNvPicPr>
            <a:picLocks noChangeAspect="1"/>
          </p:cNvPicPr>
          <p:nvPr/>
        </p:nvPicPr>
        <p:blipFill>
          <a:blip r:embed="rId2"/>
          <a:stretch>
            <a:fillRect/>
          </a:stretch>
        </p:blipFill>
        <p:spPr>
          <a:xfrm>
            <a:off x="2506737" y="1362974"/>
            <a:ext cx="7178526" cy="4875662"/>
          </a:xfrm>
          <a:prstGeom prst="rect">
            <a:avLst/>
          </a:prstGeom>
        </p:spPr>
      </p:pic>
    </p:spTree>
    <p:extLst>
      <p:ext uri="{BB962C8B-B14F-4D97-AF65-F5344CB8AC3E}">
        <p14:creationId xmlns:p14="http://schemas.microsoft.com/office/powerpoint/2010/main" val="2815926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VENDEDOR:</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354346" cy="4226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a:t>BUSCAR</a:t>
            </a:r>
            <a:endParaRPr lang="es-PE" dirty="0"/>
          </a:p>
        </p:txBody>
      </p:sp>
      <p:pic>
        <p:nvPicPr>
          <p:cNvPr id="5" name="Imagen 4">
            <a:extLst>
              <a:ext uri="{FF2B5EF4-FFF2-40B4-BE49-F238E27FC236}">
                <a16:creationId xmlns:a16="http://schemas.microsoft.com/office/drawing/2014/main" id="{245F9BA5-847C-4650-AA10-DD5C9AC34DC5}"/>
              </a:ext>
            </a:extLst>
          </p:cNvPr>
          <p:cNvPicPr>
            <a:picLocks noChangeAspect="1"/>
          </p:cNvPicPr>
          <p:nvPr/>
        </p:nvPicPr>
        <p:blipFill>
          <a:blip r:embed="rId2"/>
          <a:stretch>
            <a:fillRect/>
          </a:stretch>
        </p:blipFill>
        <p:spPr>
          <a:xfrm>
            <a:off x="957533" y="2432649"/>
            <a:ext cx="9631469" cy="3485071"/>
          </a:xfrm>
          <a:prstGeom prst="rect">
            <a:avLst/>
          </a:prstGeom>
        </p:spPr>
      </p:pic>
    </p:spTree>
    <p:extLst>
      <p:ext uri="{BB962C8B-B14F-4D97-AF65-F5344CB8AC3E}">
        <p14:creationId xmlns:p14="http://schemas.microsoft.com/office/powerpoint/2010/main" val="1200859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CATEGORÍA:</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t>AGREGAR</a:t>
            </a:r>
            <a:endParaRPr lang="es-PE" dirty="0"/>
          </a:p>
        </p:txBody>
      </p:sp>
      <p:pic>
        <p:nvPicPr>
          <p:cNvPr id="6" name="Imagen 5">
            <a:extLst>
              <a:ext uri="{FF2B5EF4-FFF2-40B4-BE49-F238E27FC236}">
                <a16:creationId xmlns:a16="http://schemas.microsoft.com/office/drawing/2014/main" id="{ACED674C-B7C9-40D4-9997-89420C08D77F}"/>
              </a:ext>
            </a:extLst>
          </p:cNvPr>
          <p:cNvPicPr>
            <a:picLocks noChangeAspect="1"/>
          </p:cNvPicPr>
          <p:nvPr/>
        </p:nvPicPr>
        <p:blipFill>
          <a:blip r:embed="rId2"/>
          <a:stretch>
            <a:fillRect/>
          </a:stretch>
        </p:blipFill>
        <p:spPr>
          <a:xfrm>
            <a:off x="2743650" y="981590"/>
            <a:ext cx="7478652" cy="5242194"/>
          </a:xfrm>
          <a:prstGeom prst="rect">
            <a:avLst/>
          </a:prstGeom>
        </p:spPr>
      </p:pic>
    </p:spTree>
    <p:extLst>
      <p:ext uri="{BB962C8B-B14F-4D97-AF65-F5344CB8AC3E}">
        <p14:creationId xmlns:p14="http://schemas.microsoft.com/office/powerpoint/2010/main" val="1096303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CATEGORÍA:</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t>LISTAR</a:t>
            </a:r>
            <a:endParaRPr lang="es-PE" dirty="0"/>
          </a:p>
        </p:txBody>
      </p:sp>
      <p:pic>
        <p:nvPicPr>
          <p:cNvPr id="5" name="Imagen 4">
            <a:extLst>
              <a:ext uri="{FF2B5EF4-FFF2-40B4-BE49-F238E27FC236}">
                <a16:creationId xmlns:a16="http://schemas.microsoft.com/office/drawing/2014/main" id="{7525AFC8-3A96-4C7B-ADD4-D0D862B3B00D}"/>
              </a:ext>
            </a:extLst>
          </p:cNvPr>
          <p:cNvPicPr>
            <a:picLocks noChangeAspect="1"/>
          </p:cNvPicPr>
          <p:nvPr/>
        </p:nvPicPr>
        <p:blipFill>
          <a:blip r:embed="rId2"/>
          <a:stretch>
            <a:fillRect/>
          </a:stretch>
        </p:blipFill>
        <p:spPr>
          <a:xfrm>
            <a:off x="2662237" y="1695450"/>
            <a:ext cx="6867525" cy="3467100"/>
          </a:xfrm>
          <a:prstGeom prst="rect">
            <a:avLst/>
          </a:prstGeom>
        </p:spPr>
      </p:pic>
    </p:spTree>
    <p:extLst>
      <p:ext uri="{BB962C8B-B14F-4D97-AF65-F5344CB8AC3E}">
        <p14:creationId xmlns:p14="http://schemas.microsoft.com/office/powerpoint/2010/main" val="1371912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CATEGORÍA:</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t>ELIMINAR</a:t>
            </a:r>
            <a:endParaRPr lang="es-PE" dirty="0"/>
          </a:p>
        </p:txBody>
      </p:sp>
      <p:pic>
        <p:nvPicPr>
          <p:cNvPr id="5" name="Imagen 4">
            <a:extLst>
              <a:ext uri="{FF2B5EF4-FFF2-40B4-BE49-F238E27FC236}">
                <a16:creationId xmlns:a16="http://schemas.microsoft.com/office/drawing/2014/main" id="{8DEE4EDB-18DA-4DB1-A8C6-36DA0587D72B}"/>
              </a:ext>
            </a:extLst>
          </p:cNvPr>
          <p:cNvPicPr>
            <a:picLocks noChangeAspect="1"/>
          </p:cNvPicPr>
          <p:nvPr/>
        </p:nvPicPr>
        <p:blipFill>
          <a:blip r:embed="rId2"/>
          <a:stretch>
            <a:fillRect/>
          </a:stretch>
        </p:blipFill>
        <p:spPr>
          <a:xfrm>
            <a:off x="2677603" y="968650"/>
            <a:ext cx="6966729" cy="5280280"/>
          </a:xfrm>
          <a:prstGeom prst="rect">
            <a:avLst/>
          </a:prstGeom>
        </p:spPr>
      </p:pic>
    </p:spTree>
    <p:extLst>
      <p:ext uri="{BB962C8B-B14F-4D97-AF65-F5344CB8AC3E}">
        <p14:creationId xmlns:p14="http://schemas.microsoft.com/office/powerpoint/2010/main" val="784888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CATEGORÍA:</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2" y="1362974"/>
            <a:ext cx="1406105" cy="4226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t>ACTUALIZAR </a:t>
            </a:r>
            <a:endParaRPr lang="es-PE" dirty="0"/>
          </a:p>
        </p:txBody>
      </p:sp>
      <p:pic>
        <p:nvPicPr>
          <p:cNvPr id="5" name="Imagen 4">
            <a:extLst>
              <a:ext uri="{FF2B5EF4-FFF2-40B4-BE49-F238E27FC236}">
                <a16:creationId xmlns:a16="http://schemas.microsoft.com/office/drawing/2014/main" id="{26E0875E-EA32-45C8-AE2B-23C5656DCD71}"/>
              </a:ext>
            </a:extLst>
          </p:cNvPr>
          <p:cNvPicPr>
            <a:picLocks noChangeAspect="1"/>
          </p:cNvPicPr>
          <p:nvPr/>
        </p:nvPicPr>
        <p:blipFill>
          <a:blip r:embed="rId2"/>
          <a:stretch>
            <a:fillRect/>
          </a:stretch>
        </p:blipFill>
        <p:spPr>
          <a:xfrm>
            <a:off x="2538503" y="1076501"/>
            <a:ext cx="7286984" cy="5116904"/>
          </a:xfrm>
          <a:prstGeom prst="rect">
            <a:avLst/>
          </a:prstGeom>
        </p:spPr>
      </p:pic>
    </p:spTree>
    <p:extLst>
      <p:ext uri="{BB962C8B-B14F-4D97-AF65-F5344CB8AC3E}">
        <p14:creationId xmlns:p14="http://schemas.microsoft.com/office/powerpoint/2010/main" val="3182852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CATEGORÍA:</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2" y="1362974"/>
            <a:ext cx="1406105" cy="4226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t>BUSCAR </a:t>
            </a:r>
            <a:endParaRPr lang="es-PE" dirty="0"/>
          </a:p>
        </p:txBody>
      </p:sp>
      <p:pic>
        <p:nvPicPr>
          <p:cNvPr id="5" name="Imagen 4">
            <a:extLst>
              <a:ext uri="{FF2B5EF4-FFF2-40B4-BE49-F238E27FC236}">
                <a16:creationId xmlns:a16="http://schemas.microsoft.com/office/drawing/2014/main" id="{1C784A1D-6CB3-4A12-BD97-5139E74FE422}"/>
              </a:ext>
            </a:extLst>
          </p:cNvPr>
          <p:cNvPicPr>
            <a:picLocks noChangeAspect="1"/>
          </p:cNvPicPr>
          <p:nvPr/>
        </p:nvPicPr>
        <p:blipFill>
          <a:blip r:embed="rId2"/>
          <a:stretch>
            <a:fillRect/>
          </a:stretch>
        </p:blipFill>
        <p:spPr>
          <a:xfrm>
            <a:off x="2454934" y="1657350"/>
            <a:ext cx="9095372" cy="3742786"/>
          </a:xfrm>
          <a:prstGeom prst="rect">
            <a:avLst/>
          </a:prstGeom>
        </p:spPr>
      </p:pic>
    </p:spTree>
    <p:extLst>
      <p:ext uri="{BB962C8B-B14F-4D97-AF65-F5344CB8AC3E}">
        <p14:creationId xmlns:p14="http://schemas.microsoft.com/office/powerpoint/2010/main" val="3702541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1FAD9E7-58E5-486B-A29C-98EB47575501}"/>
              </a:ext>
            </a:extLst>
          </p:cNvPr>
          <p:cNvSpPr txBox="1"/>
          <p:nvPr/>
        </p:nvSpPr>
        <p:spPr>
          <a:xfrm>
            <a:off x="5178365" y="156078"/>
            <a:ext cx="1835270" cy="523220"/>
          </a:xfrm>
          <a:prstGeom prst="rect">
            <a:avLst/>
          </a:prstGeom>
          <a:noFill/>
        </p:spPr>
        <p:txBody>
          <a:bodyPr wrap="square">
            <a:spAutoFit/>
          </a:bodyPr>
          <a:lstStyle/>
          <a:p>
            <a:r>
              <a:rPr lang="es-ES" sz="2800" b="1" dirty="0">
                <a:effectLst>
                  <a:outerShdw blurRad="38100" dist="38100" dir="2700000" algn="tl">
                    <a:srgbClr val="000000">
                      <a:alpha val="43137"/>
                    </a:srgbClr>
                  </a:outerShdw>
                </a:effectLst>
              </a:rPr>
              <a:t>OBJETIVOS</a:t>
            </a:r>
            <a:endParaRPr lang="es-PE" dirty="0">
              <a:effectLst>
                <a:outerShdw blurRad="38100" dist="38100" dir="2700000" algn="tl">
                  <a:srgbClr val="000000">
                    <a:alpha val="43137"/>
                  </a:srgbClr>
                </a:outerShdw>
              </a:effectLst>
            </a:endParaRPr>
          </a:p>
        </p:txBody>
      </p:sp>
      <p:sp>
        <p:nvSpPr>
          <p:cNvPr id="5" name="CuadroTexto 4">
            <a:extLst>
              <a:ext uri="{FF2B5EF4-FFF2-40B4-BE49-F238E27FC236}">
                <a16:creationId xmlns:a16="http://schemas.microsoft.com/office/drawing/2014/main" id="{D372FB1A-DB44-4E88-916A-FBF0AC759EBE}"/>
              </a:ext>
            </a:extLst>
          </p:cNvPr>
          <p:cNvSpPr txBox="1"/>
          <p:nvPr/>
        </p:nvSpPr>
        <p:spPr>
          <a:xfrm>
            <a:off x="614630" y="992840"/>
            <a:ext cx="3094728" cy="523220"/>
          </a:xfrm>
          <a:prstGeom prst="rect">
            <a:avLst/>
          </a:prstGeom>
          <a:noFill/>
        </p:spPr>
        <p:txBody>
          <a:bodyPr wrap="square">
            <a:spAutoFit/>
          </a:bodyPr>
          <a:lstStyle/>
          <a:p>
            <a:r>
              <a:rPr lang="es-ES" sz="2800" b="1" u="sng" dirty="0">
                <a:effectLst>
                  <a:outerShdw blurRad="38100" dist="38100" dir="2700000" algn="tl">
                    <a:srgbClr val="000000">
                      <a:alpha val="43137"/>
                    </a:srgbClr>
                  </a:outerShdw>
                </a:effectLst>
              </a:rPr>
              <a:t>OBJETIVO GENERAL</a:t>
            </a:r>
            <a:endParaRPr lang="es-PE" sz="2800" dirty="0"/>
          </a:p>
        </p:txBody>
      </p:sp>
      <p:sp>
        <p:nvSpPr>
          <p:cNvPr id="6" name="CuadroTexto 5">
            <a:extLst>
              <a:ext uri="{FF2B5EF4-FFF2-40B4-BE49-F238E27FC236}">
                <a16:creationId xmlns:a16="http://schemas.microsoft.com/office/drawing/2014/main" id="{458AA2E5-7DEB-4016-A89F-FD5F66806729}"/>
              </a:ext>
            </a:extLst>
          </p:cNvPr>
          <p:cNvSpPr txBox="1"/>
          <p:nvPr/>
        </p:nvSpPr>
        <p:spPr>
          <a:xfrm>
            <a:off x="614630" y="1604512"/>
            <a:ext cx="10772238" cy="1107996"/>
          </a:xfrm>
          <a:prstGeom prst="rect">
            <a:avLst/>
          </a:prstGeom>
          <a:noFill/>
        </p:spPr>
        <p:txBody>
          <a:bodyPr wrap="square" rtlCol="0">
            <a:spAutoFit/>
          </a:bodyPr>
          <a:lstStyle/>
          <a:p>
            <a:pPr algn="just"/>
            <a:r>
              <a:rPr lang="es-PE" sz="2200" b="0" i="0" u="none" strike="noStrike" dirty="0">
                <a:solidFill>
                  <a:srgbClr val="000000"/>
                </a:solidFill>
                <a:effectLst/>
                <a:latin typeface="Times New Roman" panose="02020603050405020304" pitchFamily="18" charset="0"/>
              </a:rPr>
              <a:t>Implementar una plataforma para la empresa “Wagner” que permita resolver el problema de ventas y gestión de entregas de productos de primera necesidad dentro de la provincia del Cusco que realizará la entrega de los productos a los proveedores de manera correcta y segura.</a:t>
            </a:r>
            <a:endParaRPr lang="es-PE" sz="2200" dirty="0"/>
          </a:p>
        </p:txBody>
      </p:sp>
      <p:sp>
        <p:nvSpPr>
          <p:cNvPr id="7" name="CuadroTexto 6">
            <a:extLst>
              <a:ext uri="{FF2B5EF4-FFF2-40B4-BE49-F238E27FC236}">
                <a16:creationId xmlns:a16="http://schemas.microsoft.com/office/drawing/2014/main" id="{6F9D8D66-5589-4F9A-894A-B907662131A0}"/>
              </a:ext>
            </a:extLst>
          </p:cNvPr>
          <p:cNvSpPr txBox="1"/>
          <p:nvPr/>
        </p:nvSpPr>
        <p:spPr>
          <a:xfrm>
            <a:off x="614629" y="2800960"/>
            <a:ext cx="3538991" cy="492443"/>
          </a:xfrm>
          <a:prstGeom prst="rect">
            <a:avLst/>
          </a:prstGeom>
          <a:noFill/>
        </p:spPr>
        <p:txBody>
          <a:bodyPr wrap="square">
            <a:spAutoFit/>
          </a:bodyPr>
          <a:lstStyle/>
          <a:p>
            <a:r>
              <a:rPr lang="es-ES" sz="2600" b="1" u="sng" dirty="0">
                <a:effectLst>
                  <a:outerShdw blurRad="38100" dist="38100" dir="2700000" algn="tl">
                    <a:srgbClr val="000000">
                      <a:alpha val="43137"/>
                    </a:srgbClr>
                  </a:outerShdw>
                </a:effectLst>
              </a:rPr>
              <a:t>OBJETIVOS ESPECIFICOS</a:t>
            </a:r>
            <a:endParaRPr lang="es-PE" sz="2600" dirty="0"/>
          </a:p>
        </p:txBody>
      </p:sp>
      <p:sp>
        <p:nvSpPr>
          <p:cNvPr id="8" name="CuadroTexto 7">
            <a:extLst>
              <a:ext uri="{FF2B5EF4-FFF2-40B4-BE49-F238E27FC236}">
                <a16:creationId xmlns:a16="http://schemas.microsoft.com/office/drawing/2014/main" id="{A0275C96-7C97-4806-B70A-5E2E8200AA86}"/>
              </a:ext>
            </a:extLst>
          </p:cNvPr>
          <p:cNvSpPr txBox="1"/>
          <p:nvPr/>
        </p:nvSpPr>
        <p:spPr>
          <a:xfrm>
            <a:off x="614629" y="3400433"/>
            <a:ext cx="10625589" cy="3277820"/>
          </a:xfrm>
          <a:prstGeom prst="rect">
            <a:avLst/>
          </a:prstGeom>
          <a:noFill/>
        </p:spPr>
        <p:txBody>
          <a:bodyPr wrap="square" rtlCol="0">
            <a:spAutoFit/>
          </a:bodyPr>
          <a:lstStyle/>
          <a:p>
            <a:pPr marL="361950" indent="-361950" algn="just" rtl="0" fontAlgn="base">
              <a:spcBef>
                <a:spcPts val="1000"/>
              </a:spcBef>
              <a:spcAft>
                <a:spcPts val="0"/>
              </a:spcAft>
              <a:buFont typeface="Wingdings" panose="05000000000000000000" pitchFamily="2" charset="2"/>
              <a:buChar char="Ø"/>
            </a:pPr>
            <a:r>
              <a:rPr lang="es-PE" sz="2200" b="0" i="0" u="none" strike="noStrike" dirty="0">
                <a:solidFill>
                  <a:srgbClr val="000000"/>
                </a:solidFill>
                <a:effectLst/>
                <a:latin typeface="Times New Roman" panose="02020603050405020304" pitchFamily="18" charset="0"/>
              </a:rPr>
              <a:t>Demostrar la factibilidad del desarrollo de una plataforma que ayude a resolver la entrega de productos del supermercado “Wagner”</a:t>
            </a:r>
          </a:p>
          <a:p>
            <a:pPr marL="361950" indent="-361950" algn="just" rtl="0" fontAlgn="base">
              <a:spcBef>
                <a:spcPts val="1000"/>
              </a:spcBef>
              <a:spcAft>
                <a:spcPts val="0"/>
              </a:spcAft>
              <a:buFont typeface="Wingdings" panose="05000000000000000000" pitchFamily="2" charset="2"/>
              <a:buChar char="Ø"/>
            </a:pPr>
            <a:r>
              <a:rPr lang="es-PE" sz="2200" b="0" i="0" u="none" strike="noStrike" dirty="0">
                <a:solidFill>
                  <a:srgbClr val="000000"/>
                </a:solidFill>
                <a:effectLst/>
                <a:latin typeface="Times New Roman" panose="02020603050405020304" pitchFamily="18" charset="0"/>
              </a:rPr>
              <a:t>Realizar la implementación de la plataforma con todos los requerimientos y especificaciones solicitados por la empresa.</a:t>
            </a:r>
          </a:p>
          <a:p>
            <a:pPr marL="361950" indent="-361950" algn="just" rtl="0" fontAlgn="base">
              <a:spcBef>
                <a:spcPts val="1000"/>
              </a:spcBef>
              <a:spcAft>
                <a:spcPts val="0"/>
              </a:spcAft>
              <a:buFont typeface="Wingdings" panose="05000000000000000000" pitchFamily="2" charset="2"/>
              <a:buChar char="Ø"/>
            </a:pPr>
            <a:r>
              <a:rPr lang="es-PE" sz="2200" b="0" i="0" u="none" strike="noStrike" dirty="0">
                <a:solidFill>
                  <a:srgbClr val="000000"/>
                </a:solidFill>
                <a:effectLst/>
                <a:latin typeface="Times New Roman" panose="02020603050405020304" pitchFamily="18" charset="0"/>
              </a:rPr>
              <a:t>Implementar un carrito de compras para que los clientes realicen sus pedidos virtualmente. </a:t>
            </a:r>
          </a:p>
          <a:p>
            <a:pPr marL="361950" indent="-361950" algn="just" rtl="0" fontAlgn="base">
              <a:spcBef>
                <a:spcPts val="1000"/>
              </a:spcBef>
              <a:spcAft>
                <a:spcPts val="0"/>
              </a:spcAft>
              <a:buFont typeface="Wingdings" panose="05000000000000000000" pitchFamily="2" charset="2"/>
              <a:buChar char="Ø"/>
            </a:pPr>
            <a:r>
              <a:rPr lang="es-PE" sz="2200" b="0" i="0" u="none" strike="noStrike" dirty="0">
                <a:solidFill>
                  <a:srgbClr val="000000"/>
                </a:solidFill>
                <a:effectLst/>
                <a:latin typeface="Times New Roman" panose="02020603050405020304" pitchFamily="18" charset="0"/>
              </a:rPr>
              <a:t>Realizar la entrega de los productos a los proveedores de manera correcta y segura.</a:t>
            </a:r>
          </a:p>
          <a:p>
            <a:pPr algn="just"/>
            <a:endParaRPr lang="es-PE" sz="2800" dirty="0"/>
          </a:p>
        </p:txBody>
      </p:sp>
    </p:spTree>
    <p:extLst>
      <p:ext uri="{BB962C8B-B14F-4D97-AF65-F5344CB8AC3E}">
        <p14:creationId xmlns:p14="http://schemas.microsoft.com/office/powerpoint/2010/main" val="1652710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PRODUCTO:</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a:t>AGREGAR</a:t>
            </a:r>
            <a:endParaRPr lang="es-PE" dirty="0"/>
          </a:p>
        </p:txBody>
      </p:sp>
      <p:pic>
        <p:nvPicPr>
          <p:cNvPr id="5" name="Imagen 4">
            <a:extLst>
              <a:ext uri="{FF2B5EF4-FFF2-40B4-BE49-F238E27FC236}">
                <a16:creationId xmlns:a16="http://schemas.microsoft.com/office/drawing/2014/main" id="{C4FFC6E2-0398-4D37-9B81-505FACF758F3}"/>
              </a:ext>
            </a:extLst>
          </p:cNvPr>
          <p:cNvPicPr>
            <a:picLocks noChangeAspect="1"/>
          </p:cNvPicPr>
          <p:nvPr/>
        </p:nvPicPr>
        <p:blipFill>
          <a:blip r:embed="rId2"/>
          <a:stretch>
            <a:fillRect/>
          </a:stretch>
        </p:blipFill>
        <p:spPr>
          <a:xfrm>
            <a:off x="2351686" y="1300970"/>
            <a:ext cx="8882781" cy="4901421"/>
          </a:xfrm>
          <a:prstGeom prst="rect">
            <a:avLst/>
          </a:prstGeom>
        </p:spPr>
      </p:pic>
    </p:spTree>
    <p:extLst>
      <p:ext uri="{BB962C8B-B14F-4D97-AF65-F5344CB8AC3E}">
        <p14:creationId xmlns:p14="http://schemas.microsoft.com/office/powerpoint/2010/main" val="1821567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PRODUCTO:</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a:t>LISTAR</a:t>
            </a:r>
            <a:endParaRPr lang="es-PE" dirty="0"/>
          </a:p>
        </p:txBody>
      </p:sp>
      <p:pic>
        <p:nvPicPr>
          <p:cNvPr id="5" name="Imagen 4">
            <a:extLst>
              <a:ext uri="{FF2B5EF4-FFF2-40B4-BE49-F238E27FC236}">
                <a16:creationId xmlns:a16="http://schemas.microsoft.com/office/drawing/2014/main" id="{015484C3-6A4A-4D2E-82AA-D685FEDE590D}"/>
              </a:ext>
            </a:extLst>
          </p:cNvPr>
          <p:cNvPicPr>
            <a:picLocks noChangeAspect="1"/>
          </p:cNvPicPr>
          <p:nvPr/>
        </p:nvPicPr>
        <p:blipFill>
          <a:blip r:embed="rId2"/>
          <a:stretch>
            <a:fillRect/>
          </a:stretch>
        </p:blipFill>
        <p:spPr>
          <a:xfrm>
            <a:off x="2225615" y="2276565"/>
            <a:ext cx="8115300" cy="2943225"/>
          </a:xfrm>
          <a:prstGeom prst="rect">
            <a:avLst/>
          </a:prstGeom>
        </p:spPr>
      </p:pic>
    </p:spTree>
    <p:extLst>
      <p:ext uri="{BB962C8B-B14F-4D97-AF65-F5344CB8AC3E}">
        <p14:creationId xmlns:p14="http://schemas.microsoft.com/office/powerpoint/2010/main" val="70722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PRODUCTO:</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3" y="1362974"/>
            <a:ext cx="1268082" cy="4226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a:t>ELIMINAR</a:t>
            </a:r>
            <a:endParaRPr lang="es-PE" dirty="0"/>
          </a:p>
        </p:txBody>
      </p:sp>
      <p:pic>
        <p:nvPicPr>
          <p:cNvPr id="5" name="Imagen 4">
            <a:extLst>
              <a:ext uri="{FF2B5EF4-FFF2-40B4-BE49-F238E27FC236}">
                <a16:creationId xmlns:a16="http://schemas.microsoft.com/office/drawing/2014/main" id="{D9E507D2-6A8F-4C27-9951-E5B03177DE06}"/>
              </a:ext>
            </a:extLst>
          </p:cNvPr>
          <p:cNvPicPr>
            <a:picLocks noChangeAspect="1"/>
          </p:cNvPicPr>
          <p:nvPr/>
        </p:nvPicPr>
        <p:blipFill>
          <a:blip r:embed="rId2"/>
          <a:stretch>
            <a:fillRect/>
          </a:stretch>
        </p:blipFill>
        <p:spPr>
          <a:xfrm>
            <a:off x="2545062" y="1178173"/>
            <a:ext cx="6495421" cy="4937955"/>
          </a:xfrm>
          <a:prstGeom prst="rect">
            <a:avLst/>
          </a:prstGeom>
        </p:spPr>
      </p:pic>
    </p:spTree>
    <p:extLst>
      <p:ext uri="{BB962C8B-B14F-4D97-AF65-F5344CB8AC3E}">
        <p14:creationId xmlns:p14="http://schemas.microsoft.com/office/powerpoint/2010/main" val="4148474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PRODUCTO:</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2" y="1362974"/>
            <a:ext cx="1406105" cy="4226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a:t>ACTUALIZAR </a:t>
            </a:r>
            <a:endParaRPr lang="es-PE" dirty="0"/>
          </a:p>
        </p:txBody>
      </p:sp>
      <p:pic>
        <p:nvPicPr>
          <p:cNvPr id="5" name="Imagen 4">
            <a:extLst>
              <a:ext uri="{FF2B5EF4-FFF2-40B4-BE49-F238E27FC236}">
                <a16:creationId xmlns:a16="http://schemas.microsoft.com/office/drawing/2014/main" id="{FC1CD9F8-215A-4498-BDA7-33057AB811CC}"/>
              </a:ext>
            </a:extLst>
          </p:cNvPr>
          <p:cNvPicPr>
            <a:picLocks noChangeAspect="1"/>
          </p:cNvPicPr>
          <p:nvPr/>
        </p:nvPicPr>
        <p:blipFill>
          <a:blip r:embed="rId2"/>
          <a:stretch>
            <a:fillRect/>
          </a:stretch>
        </p:blipFill>
        <p:spPr>
          <a:xfrm>
            <a:off x="2697372" y="1148923"/>
            <a:ext cx="7913118" cy="5044393"/>
          </a:xfrm>
          <a:prstGeom prst="rect">
            <a:avLst/>
          </a:prstGeom>
        </p:spPr>
      </p:pic>
    </p:spTree>
    <p:extLst>
      <p:ext uri="{BB962C8B-B14F-4D97-AF65-F5344CB8AC3E}">
        <p14:creationId xmlns:p14="http://schemas.microsoft.com/office/powerpoint/2010/main" val="3420364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1481B92-5780-4421-A789-528A016C3A33}"/>
              </a:ext>
            </a:extLst>
          </p:cNvPr>
          <p:cNvSpPr txBox="1"/>
          <p:nvPr/>
        </p:nvSpPr>
        <p:spPr>
          <a:xfrm>
            <a:off x="707366" y="396815"/>
            <a:ext cx="2255217" cy="584775"/>
          </a:xfrm>
          <a:prstGeom prst="rect">
            <a:avLst/>
          </a:prstGeom>
          <a:noFill/>
        </p:spPr>
        <p:txBody>
          <a:bodyPr wrap="square" rtlCol="0">
            <a:spAutoFit/>
          </a:bodyPr>
          <a:lstStyle/>
          <a:p>
            <a:r>
              <a:rPr lang="es-ES" sz="3200" dirty="0"/>
              <a:t>PRODUCTO:</a:t>
            </a:r>
            <a:endParaRPr lang="es-PE" dirty="0"/>
          </a:p>
        </p:txBody>
      </p:sp>
      <p:sp>
        <p:nvSpPr>
          <p:cNvPr id="3" name="Rectángulo 2">
            <a:extLst>
              <a:ext uri="{FF2B5EF4-FFF2-40B4-BE49-F238E27FC236}">
                <a16:creationId xmlns:a16="http://schemas.microsoft.com/office/drawing/2014/main" id="{11AD2EF3-0725-41D6-8163-9CBF3C920AB0}"/>
              </a:ext>
            </a:extLst>
          </p:cNvPr>
          <p:cNvSpPr/>
          <p:nvPr/>
        </p:nvSpPr>
        <p:spPr>
          <a:xfrm>
            <a:off x="957532" y="1362974"/>
            <a:ext cx="1406105" cy="4226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a:t>BUSCAR </a:t>
            </a:r>
            <a:endParaRPr lang="es-PE" dirty="0"/>
          </a:p>
        </p:txBody>
      </p:sp>
      <p:pic>
        <p:nvPicPr>
          <p:cNvPr id="5" name="Imagen 4">
            <a:extLst>
              <a:ext uri="{FF2B5EF4-FFF2-40B4-BE49-F238E27FC236}">
                <a16:creationId xmlns:a16="http://schemas.microsoft.com/office/drawing/2014/main" id="{7CA38FB0-5DD9-4FC9-B0C1-4C201879200D}"/>
              </a:ext>
            </a:extLst>
          </p:cNvPr>
          <p:cNvPicPr>
            <a:picLocks noChangeAspect="1"/>
          </p:cNvPicPr>
          <p:nvPr/>
        </p:nvPicPr>
        <p:blipFill>
          <a:blip r:embed="rId2"/>
          <a:stretch>
            <a:fillRect/>
          </a:stretch>
        </p:blipFill>
        <p:spPr>
          <a:xfrm>
            <a:off x="1123495" y="2295704"/>
            <a:ext cx="9945010" cy="2957783"/>
          </a:xfrm>
          <a:prstGeom prst="rect">
            <a:avLst/>
          </a:prstGeom>
        </p:spPr>
      </p:pic>
    </p:spTree>
    <p:extLst>
      <p:ext uri="{BB962C8B-B14F-4D97-AF65-F5344CB8AC3E}">
        <p14:creationId xmlns:p14="http://schemas.microsoft.com/office/powerpoint/2010/main" val="3747906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171AA74-5897-4FB2-BAEA-120AFC6E76C3}"/>
              </a:ext>
            </a:extLst>
          </p:cNvPr>
          <p:cNvSpPr txBox="1"/>
          <p:nvPr/>
        </p:nvSpPr>
        <p:spPr>
          <a:xfrm>
            <a:off x="707366" y="457200"/>
            <a:ext cx="5081327" cy="369332"/>
          </a:xfrm>
          <a:prstGeom prst="rect">
            <a:avLst/>
          </a:prstGeom>
          <a:noFill/>
        </p:spPr>
        <p:txBody>
          <a:bodyPr wrap="none" rtlCol="0">
            <a:spAutoFit/>
          </a:bodyPr>
          <a:lstStyle/>
          <a:p>
            <a:r>
              <a:rPr lang="es-PE" sz="1800" b="1" i="0" u="none" strike="noStrike" baseline="0" dirty="0">
                <a:latin typeface="TimesNewRomanPS-BoldMT"/>
              </a:rPr>
              <a:t>IMPLEMENTACIÓN DEL PROCESO BOLETA</a:t>
            </a:r>
            <a:endParaRPr lang="es-PE" dirty="0"/>
          </a:p>
        </p:txBody>
      </p:sp>
      <p:sp>
        <p:nvSpPr>
          <p:cNvPr id="3" name="CuadroTexto 2">
            <a:extLst>
              <a:ext uri="{FF2B5EF4-FFF2-40B4-BE49-F238E27FC236}">
                <a16:creationId xmlns:a16="http://schemas.microsoft.com/office/drawing/2014/main" id="{CADD4D36-923F-48AC-A2AE-2AA7E5BBF387}"/>
              </a:ext>
            </a:extLst>
          </p:cNvPr>
          <p:cNvSpPr txBox="1"/>
          <p:nvPr/>
        </p:nvSpPr>
        <p:spPr>
          <a:xfrm>
            <a:off x="750498" y="2043983"/>
            <a:ext cx="1733903"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l"/>
            <a:r>
              <a:rPr lang="es-PE" dirty="0">
                <a:latin typeface="TimesNewRomanPSMT"/>
              </a:rPr>
              <a:t>C</a:t>
            </a:r>
            <a:r>
              <a:rPr lang="es-PE" sz="1800" b="0" i="0" u="none" strike="noStrike" baseline="0" dirty="0">
                <a:latin typeface="TimesNewRomanPSMT"/>
              </a:rPr>
              <a:t>reamos la tabla </a:t>
            </a:r>
            <a:r>
              <a:rPr lang="es-PE" sz="1800" b="0" i="0" u="none" strike="noStrike" baseline="0" dirty="0" err="1">
                <a:latin typeface="TimesNewRomanPSMT"/>
              </a:rPr>
              <a:t>TBoleta</a:t>
            </a:r>
            <a:r>
              <a:rPr lang="es-PE" sz="1800" b="0" i="0" u="none" strike="noStrike" baseline="0" dirty="0">
                <a:latin typeface="TimesNewRomanPSMT"/>
              </a:rPr>
              <a:t> en</a:t>
            </a:r>
          </a:p>
          <a:p>
            <a:pPr algn="l"/>
            <a:r>
              <a:rPr lang="es-PE" sz="1800" b="0" i="0" u="none" strike="noStrike" baseline="0" dirty="0" err="1">
                <a:latin typeface="TimesNewRomanPSMT"/>
              </a:rPr>
              <a:t>SQLserver</a:t>
            </a:r>
            <a:endParaRPr lang="es-PE" dirty="0"/>
          </a:p>
        </p:txBody>
      </p:sp>
      <p:cxnSp>
        <p:nvCxnSpPr>
          <p:cNvPr id="4" name="Conector recto de flecha 3">
            <a:extLst>
              <a:ext uri="{FF2B5EF4-FFF2-40B4-BE49-F238E27FC236}">
                <a16:creationId xmlns:a16="http://schemas.microsoft.com/office/drawing/2014/main" id="{6680233F-EF9D-44D5-BC85-F389C4C3F80F}"/>
              </a:ext>
            </a:extLst>
          </p:cNvPr>
          <p:cNvCxnSpPr>
            <a:cxnSpLocks/>
            <a:stCxn id="3" idx="3"/>
          </p:cNvCxnSpPr>
          <p:nvPr/>
        </p:nvCxnSpPr>
        <p:spPr>
          <a:xfrm>
            <a:off x="2484401" y="2505648"/>
            <a:ext cx="2009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46E9B7A7-474F-415F-A1E8-4DF8A2451D93}"/>
              </a:ext>
            </a:extLst>
          </p:cNvPr>
          <p:cNvSpPr txBox="1"/>
          <p:nvPr/>
        </p:nvSpPr>
        <p:spPr>
          <a:xfrm>
            <a:off x="2770592" y="2228649"/>
            <a:ext cx="1625460" cy="276999"/>
          </a:xfrm>
          <a:prstGeom prst="rect">
            <a:avLst/>
          </a:prstGeom>
          <a:noFill/>
        </p:spPr>
        <p:txBody>
          <a:bodyPr wrap="square" rtlCol="0">
            <a:spAutoFit/>
          </a:bodyPr>
          <a:lstStyle/>
          <a:p>
            <a:r>
              <a:rPr lang="es-ES" sz="1200" dirty="0"/>
              <a:t>Y tiene los campos:</a:t>
            </a:r>
            <a:endParaRPr lang="es-PE" sz="1200" dirty="0"/>
          </a:p>
        </p:txBody>
      </p:sp>
      <p:sp>
        <p:nvSpPr>
          <p:cNvPr id="7" name="Abrir llave 6">
            <a:extLst>
              <a:ext uri="{FF2B5EF4-FFF2-40B4-BE49-F238E27FC236}">
                <a16:creationId xmlns:a16="http://schemas.microsoft.com/office/drawing/2014/main" id="{61BABAD0-758A-4A7F-8BB6-DB0220AE269B}"/>
              </a:ext>
            </a:extLst>
          </p:cNvPr>
          <p:cNvSpPr/>
          <p:nvPr/>
        </p:nvSpPr>
        <p:spPr>
          <a:xfrm>
            <a:off x="4416439" y="1787505"/>
            <a:ext cx="385369" cy="1436286"/>
          </a:xfrm>
          <a:prstGeom prst="leftBrace">
            <a:avLst>
              <a:gd name="adj1" fmla="val 68772"/>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PE" dirty="0"/>
          </a:p>
        </p:txBody>
      </p:sp>
      <p:sp>
        <p:nvSpPr>
          <p:cNvPr id="20" name="CuadroTexto 19">
            <a:extLst>
              <a:ext uri="{FF2B5EF4-FFF2-40B4-BE49-F238E27FC236}">
                <a16:creationId xmlns:a16="http://schemas.microsoft.com/office/drawing/2014/main" id="{862EEB3F-9786-4578-8FEC-5EA10F16C607}"/>
              </a:ext>
            </a:extLst>
          </p:cNvPr>
          <p:cNvSpPr txBox="1"/>
          <p:nvPr/>
        </p:nvSpPr>
        <p:spPr>
          <a:xfrm>
            <a:off x="4682243" y="1813150"/>
            <a:ext cx="3735233" cy="1384995"/>
          </a:xfrm>
          <a:prstGeom prst="rect">
            <a:avLst/>
          </a:prstGeom>
          <a:noFill/>
        </p:spPr>
        <p:txBody>
          <a:bodyPr wrap="square" rtlCol="0">
            <a:spAutoFit/>
          </a:bodyPr>
          <a:lstStyle/>
          <a:p>
            <a:pPr marL="285750" indent="-285750" algn="l">
              <a:buFont typeface="Arial" panose="020B0604020202020204" pitchFamily="34" charset="0"/>
              <a:buChar char="•"/>
            </a:pPr>
            <a:r>
              <a:rPr lang="es-PE" sz="1400" b="0" i="0" u="none" strike="noStrike" baseline="0" dirty="0" err="1">
                <a:latin typeface="TimesNewRomanPSMT"/>
              </a:rPr>
              <a:t>NroBoleta</a:t>
            </a:r>
            <a:endParaRPr lang="es-PE" sz="1400" dirty="0">
              <a:latin typeface="TimesNewRomanPSMT"/>
            </a:endParaRPr>
          </a:p>
          <a:p>
            <a:pPr marL="285750" indent="-285750" algn="l">
              <a:buFont typeface="Arial" panose="020B0604020202020204" pitchFamily="34" charset="0"/>
              <a:buChar char="•"/>
            </a:pPr>
            <a:r>
              <a:rPr lang="es-PE" sz="1400" b="0" i="0" u="none" strike="noStrike" baseline="0" dirty="0" err="1">
                <a:latin typeface="TimesNewRomanPSMT"/>
              </a:rPr>
              <a:t>NombreVendedor</a:t>
            </a:r>
            <a:endParaRPr lang="es-PE" sz="1400" b="0" i="0" u="none" strike="noStrike" baseline="0" dirty="0">
              <a:latin typeface="TimesNewRomanPSMT"/>
            </a:endParaRPr>
          </a:p>
          <a:p>
            <a:pPr marL="285750" indent="-285750" algn="l">
              <a:buFont typeface="Arial" panose="020B0604020202020204" pitchFamily="34" charset="0"/>
              <a:buChar char="•"/>
            </a:pPr>
            <a:r>
              <a:rPr lang="es-PE" sz="1400" b="0" i="0" u="none" strike="noStrike" baseline="0" dirty="0" err="1">
                <a:latin typeface="TimesNewRomanPSMT"/>
              </a:rPr>
              <a:t>NombreCliente</a:t>
            </a:r>
            <a:r>
              <a:rPr lang="es-PE" sz="1400" b="0" i="0" u="none" strike="noStrike" baseline="0" dirty="0">
                <a:latin typeface="TimesNewRomanPSMT"/>
              </a:rPr>
              <a:t> </a:t>
            </a:r>
          </a:p>
          <a:p>
            <a:pPr marL="285750" indent="-285750" algn="l">
              <a:buFont typeface="Arial" panose="020B0604020202020204" pitchFamily="34" charset="0"/>
              <a:buChar char="•"/>
            </a:pPr>
            <a:r>
              <a:rPr lang="es-PE" sz="1400" b="0" i="0" u="none" strike="noStrike" baseline="0" dirty="0">
                <a:latin typeface="TimesNewRomanPSMT"/>
              </a:rPr>
              <a:t>Fecha</a:t>
            </a:r>
          </a:p>
          <a:p>
            <a:pPr marL="285750" indent="-285750" algn="l">
              <a:buFont typeface="Arial" panose="020B0604020202020204" pitchFamily="34" charset="0"/>
              <a:buChar char="•"/>
            </a:pPr>
            <a:r>
              <a:rPr lang="es-PE" sz="1400" b="0" i="0" u="none" strike="noStrike" baseline="0" dirty="0">
                <a:latin typeface="TimesNewRomanPSMT"/>
              </a:rPr>
              <a:t>Nombre (Nombre del producto)</a:t>
            </a:r>
          </a:p>
          <a:p>
            <a:pPr marL="285750" indent="-285750" algn="l">
              <a:buFont typeface="Arial" panose="020B0604020202020204" pitchFamily="34" charset="0"/>
              <a:buChar char="•"/>
            </a:pPr>
            <a:r>
              <a:rPr lang="es-PE" sz="1400" b="0" i="0" u="none" strike="noStrike" baseline="0" dirty="0">
                <a:latin typeface="TimesNewRomanPSMT"/>
              </a:rPr>
              <a:t>Cantidad</a:t>
            </a:r>
            <a:endParaRPr lang="es-PE" sz="1400" dirty="0"/>
          </a:p>
        </p:txBody>
      </p:sp>
      <p:sp>
        <p:nvSpPr>
          <p:cNvPr id="21" name="Flecha: a la derecha 20">
            <a:extLst>
              <a:ext uri="{FF2B5EF4-FFF2-40B4-BE49-F238E27FC236}">
                <a16:creationId xmlns:a16="http://schemas.microsoft.com/office/drawing/2014/main" id="{21E4B750-4497-4B86-AB51-AB693EA04EBC}"/>
              </a:ext>
            </a:extLst>
          </p:cNvPr>
          <p:cNvSpPr/>
          <p:nvPr/>
        </p:nvSpPr>
        <p:spPr>
          <a:xfrm>
            <a:off x="7513608" y="2228649"/>
            <a:ext cx="385369" cy="480045"/>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esquinas redondeadas 21">
            <a:extLst>
              <a:ext uri="{FF2B5EF4-FFF2-40B4-BE49-F238E27FC236}">
                <a16:creationId xmlns:a16="http://schemas.microsoft.com/office/drawing/2014/main" id="{E2AF2193-DE3B-4879-B46B-A1F3460AE5AF}"/>
              </a:ext>
            </a:extLst>
          </p:cNvPr>
          <p:cNvSpPr/>
          <p:nvPr/>
        </p:nvSpPr>
        <p:spPr>
          <a:xfrm>
            <a:off x="8120338" y="1985592"/>
            <a:ext cx="3321163" cy="96615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PE" dirty="0">
                <a:ln>
                  <a:solidFill>
                    <a:sysClr val="windowText" lastClr="000000"/>
                  </a:solidFill>
                </a:ln>
                <a:solidFill>
                  <a:sysClr val="windowText" lastClr="000000"/>
                </a:solidFill>
                <a:latin typeface="TimesNewRomanPSMT"/>
              </a:rPr>
              <a:t>E</a:t>
            </a:r>
            <a:r>
              <a:rPr lang="es-PE" sz="1800" b="0" i="0" u="none" strike="noStrike" baseline="0" dirty="0">
                <a:ln>
                  <a:solidFill>
                    <a:sysClr val="windowText" lastClr="000000"/>
                  </a:solidFill>
                </a:ln>
                <a:solidFill>
                  <a:sysClr val="windowText" lastClr="000000"/>
                </a:solidFill>
                <a:latin typeface="TimesNewRomanPSMT"/>
              </a:rPr>
              <a:t>sta tabla también</a:t>
            </a:r>
          </a:p>
          <a:p>
            <a:pPr algn="ctr"/>
            <a:r>
              <a:rPr lang="es-PE" sz="1800" b="0" i="0" u="none" strike="noStrike" baseline="0" dirty="0">
                <a:ln>
                  <a:solidFill>
                    <a:sysClr val="windowText" lastClr="000000"/>
                  </a:solidFill>
                </a:ln>
                <a:solidFill>
                  <a:sysClr val="windowText" lastClr="000000"/>
                </a:solidFill>
                <a:latin typeface="TimesNewRomanPSMT"/>
              </a:rPr>
              <a:t>cuenta </a:t>
            </a:r>
            <a:r>
              <a:rPr lang="es-PE" dirty="0">
                <a:ln>
                  <a:solidFill>
                    <a:sysClr val="windowText" lastClr="000000"/>
                  </a:solidFill>
                </a:ln>
                <a:solidFill>
                  <a:sysClr val="windowText" lastClr="000000"/>
                </a:solidFill>
                <a:latin typeface="TimesNewRomanPSMT"/>
              </a:rPr>
              <a:t>el </a:t>
            </a:r>
            <a:r>
              <a:rPr lang="es-PE" sz="1800" b="0" i="0" u="none" strike="noStrike" baseline="0" dirty="0">
                <a:ln>
                  <a:solidFill>
                    <a:sysClr val="windowText" lastClr="000000"/>
                  </a:solidFill>
                </a:ln>
                <a:solidFill>
                  <a:sysClr val="windowText" lastClr="000000"/>
                </a:solidFill>
                <a:latin typeface="TimesNewRomanPSMT"/>
              </a:rPr>
              <a:t>procedimiento almacenado, Generar Boleta</a:t>
            </a:r>
            <a:endParaRPr lang="es-PE"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046605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171AA74-5897-4FB2-BAEA-120AFC6E76C3}"/>
              </a:ext>
            </a:extLst>
          </p:cNvPr>
          <p:cNvSpPr txBox="1"/>
          <p:nvPr/>
        </p:nvSpPr>
        <p:spPr>
          <a:xfrm>
            <a:off x="707366" y="457200"/>
            <a:ext cx="5081327" cy="369332"/>
          </a:xfrm>
          <a:prstGeom prst="rect">
            <a:avLst/>
          </a:prstGeom>
          <a:noFill/>
        </p:spPr>
        <p:txBody>
          <a:bodyPr wrap="none" rtlCol="0">
            <a:spAutoFit/>
          </a:bodyPr>
          <a:lstStyle/>
          <a:p>
            <a:r>
              <a:rPr lang="es-PE" sz="1800" b="1" i="0" u="none" strike="noStrike" baseline="0" dirty="0">
                <a:latin typeface="TimesNewRomanPS-BoldMT"/>
              </a:rPr>
              <a:t>IMPLEMENTACIÓN DEL PROCESO BOLETA</a:t>
            </a:r>
            <a:endParaRPr lang="es-PE" dirty="0"/>
          </a:p>
        </p:txBody>
      </p:sp>
      <p:pic>
        <p:nvPicPr>
          <p:cNvPr id="8" name="Imagen 7">
            <a:extLst>
              <a:ext uri="{FF2B5EF4-FFF2-40B4-BE49-F238E27FC236}">
                <a16:creationId xmlns:a16="http://schemas.microsoft.com/office/drawing/2014/main" id="{88224D37-00B2-4DC0-ACF5-179E3A34FDAA}"/>
              </a:ext>
            </a:extLst>
          </p:cNvPr>
          <p:cNvPicPr>
            <a:picLocks noChangeAspect="1"/>
          </p:cNvPicPr>
          <p:nvPr/>
        </p:nvPicPr>
        <p:blipFill>
          <a:blip r:embed="rId2"/>
          <a:stretch>
            <a:fillRect/>
          </a:stretch>
        </p:blipFill>
        <p:spPr>
          <a:xfrm>
            <a:off x="1367287" y="1087793"/>
            <a:ext cx="8208034" cy="5043072"/>
          </a:xfrm>
          <a:prstGeom prst="rect">
            <a:avLst/>
          </a:prstGeom>
        </p:spPr>
      </p:pic>
    </p:spTree>
    <p:extLst>
      <p:ext uri="{BB962C8B-B14F-4D97-AF65-F5344CB8AC3E}">
        <p14:creationId xmlns:p14="http://schemas.microsoft.com/office/powerpoint/2010/main" val="2133007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171AA74-5897-4FB2-BAEA-120AFC6E76C3}"/>
              </a:ext>
            </a:extLst>
          </p:cNvPr>
          <p:cNvSpPr txBox="1"/>
          <p:nvPr/>
        </p:nvSpPr>
        <p:spPr>
          <a:xfrm>
            <a:off x="707366" y="457200"/>
            <a:ext cx="5081327" cy="369332"/>
          </a:xfrm>
          <a:prstGeom prst="rect">
            <a:avLst/>
          </a:prstGeom>
          <a:noFill/>
        </p:spPr>
        <p:txBody>
          <a:bodyPr wrap="none" rtlCol="0">
            <a:spAutoFit/>
          </a:bodyPr>
          <a:lstStyle/>
          <a:p>
            <a:r>
              <a:rPr lang="es-PE" sz="1800" b="1" i="0" u="none" strike="noStrike" baseline="0" dirty="0">
                <a:latin typeface="TimesNewRomanPS-BoldMT"/>
              </a:rPr>
              <a:t>IMPLEMENTACIÓN DEL PROCESO BOLETA</a:t>
            </a:r>
            <a:endParaRPr lang="es-PE" dirty="0"/>
          </a:p>
        </p:txBody>
      </p:sp>
      <p:pic>
        <p:nvPicPr>
          <p:cNvPr id="4" name="Imagen 3">
            <a:extLst>
              <a:ext uri="{FF2B5EF4-FFF2-40B4-BE49-F238E27FC236}">
                <a16:creationId xmlns:a16="http://schemas.microsoft.com/office/drawing/2014/main" id="{85731342-2D66-4FBD-8EA0-BFD4031EEB2A}"/>
              </a:ext>
            </a:extLst>
          </p:cNvPr>
          <p:cNvPicPr>
            <a:picLocks noChangeAspect="1"/>
          </p:cNvPicPr>
          <p:nvPr/>
        </p:nvPicPr>
        <p:blipFill>
          <a:blip r:embed="rId2"/>
          <a:stretch>
            <a:fillRect/>
          </a:stretch>
        </p:blipFill>
        <p:spPr>
          <a:xfrm>
            <a:off x="844040" y="1489404"/>
            <a:ext cx="10593913" cy="2651275"/>
          </a:xfrm>
          <a:prstGeom prst="rect">
            <a:avLst/>
          </a:prstGeom>
        </p:spPr>
      </p:pic>
    </p:spTree>
    <p:extLst>
      <p:ext uri="{BB962C8B-B14F-4D97-AF65-F5344CB8AC3E}">
        <p14:creationId xmlns:p14="http://schemas.microsoft.com/office/powerpoint/2010/main" val="3096987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A880B02-980B-4DB2-986E-1FA410704816}"/>
              </a:ext>
            </a:extLst>
          </p:cNvPr>
          <p:cNvSpPr txBox="1"/>
          <p:nvPr/>
        </p:nvSpPr>
        <p:spPr>
          <a:xfrm>
            <a:off x="595222" y="431322"/>
            <a:ext cx="11171207" cy="646331"/>
          </a:xfrm>
          <a:prstGeom prst="rect">
            <a:avLst/>
          </a:prstGeom>
          <a:noFill/>
        </p:spPr>
        <p:txBody>
          <a:bodyPr wrap="square" rtlCol="0">
            <a:spAutoFit/>
          </a:bodyPr>
          <a:lstStyle/>
          <a:p>
            <a:pPr algn="l"/>
            <a:r>
              <a:rPr lang="es-PE" sz="1800" b="1" i="0" u="none" strike="noStrike" baseline="0" dirty="0">
                <a:solidFill>
                  <a:srgbClr val="333333"/>
                </a:solidFill>
                <a:latin typeface="TimesNewRomanPS-BoldMT"/>
              </a:rPr>
              <a:t>IMPLEMENTAR EL CAMPO DE CAMBIAR CONTRASEÑA EN LA TABLA DE CLIENTE Y VENDEDOR EN EL CUAL USAMOS CONTROLES DE VALIDACIÓN</a:t>
            </a:r>
            <a:endParaRPr lang="es-PE" dirty="0"/>
          </a:p>
        </p:txBody>
      </p:sp>
      <p:sp>
        <p:nvSpPr>
          <p:cNvPr id="3" name="Bocadillo: ovalado 2">
            <a:extLst>
              <a:ext uri="{FF2B5EF4-FFF2-40B4-BE49-F238E27FC236}">
                <a16:creationId xmlns:a16="http://schemas.microsoft.com/office/drawing/2014/main" id="{FF560CB9-88C0-4E01-9A4A-EF246FC9A699}"/>
              </a:ext>
            </a:extLst>
          </p:cNvPr>
          <p:cNvSpPr/>
          <p:nvPr/>
        </p:nvSpPr>
        <p:spPr>
          <a:xfrm>
            <a:off x="4589252" y="1604514"/>
            <a:ext cx="5753820" cy="2950234"/>
          </a:xfrm>
          <a:prstGeom prst="wedgeEllipseCallout">
            <a:avLst>
              <a:gd name="adj1" fmla="val -71147"/>
              <a:gd name="adj2" fmla="val 2267"/>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s-PE" sz="1800" b="0" i="0" u="none" strike="noStrike" baseline="0" dirty="0">
                <a:solidFill>
                  <a:srgbClr val="333333"/>
                </a:solidFill>
                <a:latin typeface="TimesNewRomanPSMT"/>
              </a:rPr>
              <a:t>Para el cambio de contraseña de la Tabla Cliente y Vendedor usamos un</a:t>
            </a:r>
          </a:p>
          <a:p>
            <a:pPr algn="l"/>
            <a:r>
              <a:rPr lang="es-PE" sz="1800" b="0" i="0" u="none" strike="noStrike" baseline="0" dirty="0">
                <a:solidFill>
                  <a:srgbClr val="333333"/>
                </a:solidFill>
                <a:latin typeface="TimesNewRomanPSMT"/>
              </a:rPr>
              <a:t>procedimiento almacenado Actualizar Contraseña el cual nos permite cambiar la</a:t>
            </a:r>
          </a:p>
          <a:p>
            <a:pPr algn="l"/>
            <a:r>
              <a:rPr lang="es-PE" sz="1800" b="0" i="0" u="none" strike="noStrike" baseline="0" dirty="0">
                <a:solidFill>
                  <a:srgbClr val="333333"/>
                </a:solidFill>
                <a:latin typeface="TimesNewRomanPSMT"/>
              </a:rPr>
              <a:t>contraseña del Cliente y del Vendedor.</a:t>
            </a:r>
            <a:endParaRPr lang="es-PE" dirty="0"/>
          </a:p>
        </p:txBody>
      </p:sp>
      <p:pic>
        <p:nvPicPr>
          <p:cNvPr id="3074" name="Picture 2" descr="Comunicación afectiva . - Portafolio virtual">
            <a:extLst>
              <a:ext uri="{FF2B5EF4-FFF2-40B4-BE49-F238E27FC236}">
                <a16:creationId xmlns:a16="http://schemas.microsoft.com/office/drawing/2014/main" id="{A141B018-4437-45C7-BA80-4AE7F6DAF19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48928" y="2337759"/>
            <a:ext cx="2384161" cy="39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303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A880B02-980B-4DB2-986E-1FA410704816}"/>
              </a:ext>
            </a:extLst>
          </p:cNvPr>
          <p:cNvSpPr txBox="1"/>
          <p:nvPr/>
        </p:nvSpPr>
        <p:spPr>
          <a:xfrm>
            <a:off x="595222" y="431322"/>
            <a:ext cx="11171207" cy="646331"/>
          </a:xfrm>
          <a:prstGeom prst="rect">
            <a:avLst/>
          </a:prstGeom>
          <a:noFill/>
        </p:spPr>
        <p:txBody>
          <a:bodyPr wrap="square" rtlCol="0">
            <a:spAutoFit/>
          </a:bodyPr>
          <a:lstStyle/>
          <a:p>
            <a:pPr algn="l"/>
            <a:r>
              <a:rPr lang="es-PE" sz="1800" b="1" i="0" u="none" strike="noStrike" baseline="0" dirty="0">
                <a:solidFill>
                  <a:srgbClr val="333333"/>
                </a:solidFill>
                <a:latin typeface="TimesNewRomanPS-BoldMT"/>
              </a:rPr>
              <a:t>IMPLEMENTAR EL CAMPO DE CAMBIAR CONTRASEÑA EN LA TABLA DE CLIENTE Y VENDEDOR EN EL CUAL USAMOS CONTROLES DE VALIDACIÓN</a:t>
            </a:r>
            <a:endParaRPr lang="es-PE" dirty="0"/>
          </a:p>
        </p:txBody>
      </p:sp>
      <p:pic>
        <p:nvPicPr>
          <p:cNvPr id="5" name="Imagen 4">
            <a:extLst>
              <a:ext uri="{FF2B5EF4-FFF2-40B4-BE49-F238E27FC236}">
                <a16:creationId xmlns:a16="http://schemas.microsoft.com/office/drawing/2014/main" id="{9B11B9E3-3279-4568-BA65-12237375A8E0}"/>
              </a:ext>
            </a:extLst>
          </p:cNvPr>
          <p:cNvPicPr>
            <a:picLocks noChangeAspect="1"/>
          </p:cNvPicPr>
          <p:nvPr/>
        </p:nvPicPr>
        <p:blipFill>
          <a:blip r:embed="rId2"/>
          <a:stretch>
            <a:fillRect/>
          </a:stretch>
        </p:blipFill>
        <p:spPr>
          <a:xfrm>
            <a:off x="1480150" y="1173214"/>
            <a:ext cx="7793247" cy="4905263"/>
          </a:xfrm>
          <a:prstGeom prst="rect">
            <a:avLst/>
          </a:prstGeom>
        </p:spPr>
      </p:pic>
    </p:spTree>
    <p:extLst>
      <p:ext uri="{BB962C8B-B14F-4D97-AF65-F5344CB8AC3E}">
        <p14:creationId xmlns:p14="http://schemas.microsoft.com/office/powerpoint/2010/main" val="371915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866CE10-B578-4C2F-A9B6-223216EF77E8}"/>
              </a:ext>
            </a:extLst>
          </p:cNvPr>
          <p:cNvSpPr txBox="1"/>
          <p:nvPr/>
        </p:nvSpPr>
        <p:spPr>
          <a:xfrm>
            <a:off x="580125" y="587398"/>
            <a:ext cx="2318351" cy="523220"/>
          </a:xfrm>
          <a:prstGeom prst="rect">
            <a:avLst/>
          </a:prstGeom>
          <a:noFill/>
        </p:spPr>
        <p:txBody>
          <a:bodyPr wrap="square">
            <a:spAutoFit/>
          </a:bodyPr>
          <a:lstStyle/>
          <a:p>
            <a:r>
              <a:rPr lang="es-ES" sz="2800" b="1" u="sng" dirty="0">
                <a:effectLst>
                  <a:outerShdw blurRad="38100" dist="38100" dir="2700000" algn="tl">
                    <a:srgbClr val="000000">
                      <a:alpha val="43137"/>
                    </a:srgbClr>
                  </a:outerShdw>
                </a:effectLst>
              </a:rPr>
              <a:t>LIMITACIONES</a:t>
            </a:r>
            <a:endParaRPr lang="es-PE" sz="2800" dirty="0"/>
          </a:p>
        </p:txBody>
      </p:sp>
      <p:sp>
        <p:nvSpPr>
          <p:cNvPr id="3" name="CuadroTexto 2">
            <a:extLst>
              <a:ext uri="{FF2B5EF4-FFF2-40B4-BE49-F238E27FC236}">
                <a16:creationId xmlns:a16="http://schemas.microsoft.com/office/drawing/2014/main" id="{BD07F4C3-2D71-485A-9ACE-AF4F8A3819B5}"/>
              </a:ext>
            </a:extLst>
          </p:cNvPr>
          <p:cNvSpPr txBox="1"/>
          <p:nvPr/>
        </p:nvSpPr>
        <p:spPr>
          <a:xfrm>
            <a:off x="614630" y="1604512"/>
            <a:ext cx="10772238" cy="3842077"/>
          </a:xfrm>
          <a:prstGeom prst="rect">
            <a:avLst/>
          </a:prstGeom>
          <a:noFill/>
        </p:spPr>
        <p:txBody>
          <a:bodyPr wrap="square" rtlCol="0">
            <a:spAutoFit/>
          </a:bodyPr>
          <a:lstStyle/>
          <a:p>
            <a:pPr marL="285750" indent="-285750" algn="just" rtl="0" fontAlgn="base">
              <a:spcBef>
                <a:spcPts val="0"/>
              </a:spcBef>
              <a:spcAft>
                <a:spcPts val="1000"/>
              </a:spcAft>
              <a:buFont typeface="Wingdings" panose="05000000000000000000" pitchFamily="2" charset="2"/>
              <a:buChar char="Ø"/>
            </a:pPr>
            <a:r>
              <a:rPr lang="es-PE" sz="2400" b="0" i="0" u="none" strike="noStrike" dirty="0">
                <a:solidFill>
                  <a:srgbClr val="000000"/>
                </a:solidFill>
                <a:effectLst/>
                <a:latin typeface="Times New Roman" panose="02020603050405020304" pitchFamily="18" charset="0"/>
              </a:rPr>
              <a:t>La plataforma de ventas para la empresa “Wagner” será válida solo para la  Ciudad de Cusco.</a:t>
            </a:r>
          </a:p>
          <a:p>
            <a:pPr marL="285750" indent="-285750" algn="just" rtl="0" fontAlgn="base">
              <a:spcBef>
                <a:spcPts val="0"/>
              </a:spcBef>
              <a:spcAft>
                <a:spcPts val="1000"/>
              </a:spcAft>
              <a:buFont typeface="Wingdings" panose="05000000000000000000" pitchFamily="2" charset="2"/>
              <a:buChar char="Ø"/>
            </a:pPr>
            <a:r>
              <a:rPr lang="es-PE" sz="2400" b="0" i="0" u="none" strike="noStrike" dirty="0">
                <a:solidFill>
                  <a:srgbClr val="000000"/>
                </a:solidFill>
                <a:effectLst/>
                <a:latin typeface="Times New Roman" panose="02020603050405020304" pitchFamily="18" charset="0"/>
              </a:rPr>
              <a:t>La plataformas solo permitirá la entrega de los productos en los distritos de Santiago, Cusco, </a:t>
            </a:r>
            <a:r>
              <a:rPr lang="es-PE" sz="2400" b="0" i="0" u="none" strike="noStrike" dirty="0" err="1">
                <a:solidFill>
                  <a:srgbClr val="000000"/>
                </a:solidFill>
                <a:effectLst/>
                <a:latin typeface="Times New Roman" panose="02020603050405020304" pitchFamily="18" charset="0"/>
              </a:rPr>
              <a:t>Wanchaq</a:t>
            </a:r>
            <a:r>
              <a:rPr lang="es-PE" sz="2400" b="0" i="0" u="none" strike="noStrike" dirty="0">
                <a:solidFill>
                  <a:srgbClr val="000000"/>
                </a:solidFill>
                <a:effectLst/>
                <a:latin typeface="Times New Roman" panose="02020603050405020304" pitchFamily="18" charset="0"/>
              </a:rPr>
              <a:t>, San Sebastián y San Jerónimo.</a:t>
            </a:r>
          </a:p>
          <a:p>
            <a:pPr marL="285750" indent="-285750" algn="just" rtl="0" fontAlgn="base">
              <a:spcBef>
                <a:spcPts val="0"/>
              </a:spcBef>
              <a:spcAft>
                <a:spcPts val="1000"/>
              </a:spcAft>
              <a:buFont typeface="Wingdings" panose="05000000000000000000" pitchFamily="2" charset="2"/>
              <a:buChar char="Ø"/>
            </a:pPr>
            <a:r>
              <a:rPr lang="es-PE" sz="2400" b="0" i="0" u="none" strike="noStrike" dirty="0">
                <a:solidFill>
                  <a:srgbClr val="000000"/>
                </a:solidFill>
                <a:effectLst/>
                <a:latin typeface="Times New Roman" panose="02020603050405020304" pitchFamily="18" charset="0"/>
              </a:rPr>
              <a:t>La plataforma estará condicionada al uso de navegadores web.</a:t>
            </a:r>
          </a:p>
          <a:p>
            <a:pPr marL="285750" indent="-285750" algn="just" rtl="0" fontAlgn="base">
              <a:spcBef>
                <a:spcPts val="0"/>
              </a:spcBef>
              <a:spcAft>
                <a:spcPts val="1000"/>
              </a:spcAft>
              <a:buFont typeface="Wingdings" panose="05000000000000000000" pitchFamily="2" charset="2"/>
              <a:buChar char="Ø"/>
            </a:pPr>
            <a:r>
              <a:rPr lang="es-PE" sz="2400" b="0" i="0" u="none" strike="noStrike" dirty="0">
                <a:solidFill>
                  <a:srgbClr val="000000"/>
                </a:solidFill>
                <a:effectLst/>
                <a:latin typeface="Times New Roman" panose="02020603050405020304" pitchFamily="18" charset="0"/>
              </a:rPr>
              <a:t>Para el uso de la plataforma será necesario tener conexión a internet.</a:t>
            </a:r>
          </a:p>
          <a:p>
            <a:pPr marL="285750" indent="-285750" algn="just" rtl="0" fontAlgn="base">
              <a:spcBef>
                <a:spcPts val="0"/>
              </a:spcBef>
              <a:spcAft>
                <a:spcPts val="1000"/>
              </a:spcAft>
              <a:buFont typeface="Wingdings" panose="05000000000000000000" pitchFamily="2" charset="2"/>
              <a:buChar char="Ø"/>
            </a:pPr>
            <a:r>
              <a:rPr lang="es-PE" sz="2400" b="0" i="0" u="none" strike="noStrike" dirty="0">
                <a:solidFill>
                  <a:srgbClr val="000000"/>
                </a:solidFill>
                <a:effectLst/>
                <a:latin typeface="Times New Roman" panose="02020603050405020304" pitchFamily="18" charset="0"/>
              </a:rPr>
              <a:t>La plataforma sólo podrá emitir comprobantes de pago.</a:t>
            </a:r>
          </a:p>
          <a:p>
            <a:pPr marL="285750" indent="-285750" algn="just" rtl="0" fontAlgn="base">
              <a:spcBef>
                <a:spcPts val="1200"/>
              </a:spcBef>
              <a:spcAft>
                <a:spcPts val="1000"/>
              </a:spcAft>
              <a:buFont typeface="Wingdings" panose="05000000000000000000" pitchFamily="2" charset="2"/>
              <a:buChar char="Ø"/>
            </a:pPr>
            <a:r>
              <a:rPr lang="es-PE" sz="2400" b="0" i="0" u="none" strike="noStrike" dirty="0">
                <a:solidFill>
                  <a:srgbClr val="000000"/>
                </a:solidFill>
                <a:effectLst/>
                <a:latin typeface="Times New Roman" panose="02020603050405020304" pitchFamily="18" charset="0"/>
              </a:rPr>
              <a:t>Solo se admite el método de pago mediante tarjeta de crédito y efectivo.</a:t>
            </a:r>
          </a:p>
        </p:txBody>
      </p:sp>
    </p:spTree>
    <p:extLst>
      <p:ext uri="{BB962C8B-B14F-4D97-AF65-F5344CB8AC3E}">
        <p14:creationId xmlns:p14="http://schemas.microsoft.com/office/powerpoint/2010/main" val="3702626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1CF6F9A-224B-414B-A604-1032A492F42E}"/>
              </a:ext>
            </a:extLst>
          </p:cNvPr>
          <p:cNvSpPr txBox="1"/>
          <p:nvPr/>
        </p:nvSpPr>
        <p:spPr>
          <a:xfrm>
            <a:off x="750497" y="500332"/>
            <a:ext cx="10610491" cy="646331"/>
          </a:xfrm>
          <a:prstGeom prst="rect">
            <a:avLst/>
          </a:prstGeom>
          <a:noFill/>
        </p:spPr>
        <p:txBody>
          <a:bodyPr wrap="square" rtlCol="0">
            <a:spAutoFit/>
          </a:bodyPr>
          <a:lstStyle/>
          <a:p>
            <a:pPr algn="l"/>
            <a:r>
              <a:rPr lang="es-PE" sz="1800" b="1" i="0" u="none" strike="noStrike" baseline="0" dirty="0">
                <a:solidFill>
                  <a:srgbClr val="333333"/>
                </a:solidFill>
                <a:latin typeface="TimesNewRomanPS-BoldMT"/>
              </a:rPr>
              <a:t>IMPLEMENTAR EN EL SISTEMA PARA EL VENDEDOR VER EL REPORTE DE SUS VENTAS POR SEMANA EL CUAL SE EXPORTAR A EXCEL Y PDF</a:t>
            </a:r>
            <a:endParaRPr lang="es-PE" dirty="0"/>
          </a:p>
        </p:txBody>
      </p:sp>
      <p:sp>
        <p:nvSpPr>
          <p:cNvPr id="3" name="Flecha: pentágono 2">
            <a:extLst>
              <a:ext uri="{FF2B5EF4-FFF2-40B4-BE49-F238E27FC236}">
                <a16:creationId xmlns:a16="http://schemas.microsoft.com/office/drawing/2014/main" id="{2834755A-F0D6-4F05-B06C-9271FB5F4E8E}"/>
              </a:ext>
            </a:extLst>
          </p:cNvPr>
          <p:cNvSpPr/>
          <p:nvPr/>
        </p:nvSpPr>
        <p:spPr>
          <a:xfrm>
            <a:off x="828136" y="1492370"/>
            <a:ext cx="1164566" cy="39681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EXCEL</a:t>
            </a:r>
            <a:endParaRPr lang="es-PE" dirty="0"/>
          </a:p>
        </p:txBody>
      </p:sp>
      <p:pic>
        <p:nvPicPr>
          <p:cNvPr id="5" name="Imagen 4">
            <a:extLst>
              <a:ext uri="{FF2B5EF4-FFF2-40B4-BE49-F238E27FC236}">
                <a16:creationId xmlns:a16="http://schemas.microsoft.com/office/drawing/2014/main" id="{CD673F19-960D-4266-A189-6B883524699E}"/>
              </a:ext>
            </a:extLst>
          </p:cNvPr>
          <p:cNvPicPr>
            <a:picLocks noChangeAspect="1"/>
          </p:cNvPicPr>
          <p:nvPr/>
        </p:nvPicPr>
        <p:blipFill>
          <a:blip r:embed="rId2"/>
          <a:stretch>
            <a:fillRect/>
          </a:stretch>
        </p:blipFill>
        <p:spPr>
          <a:xfrm>
            <a:off x="2280429" y="1556529"/>
            <a:ext cx="7372350" cy="4400550"/>
          </a:xfrm>
          <a:prstGeom prst="rect">
            <a:avLst/>
          </a:prstGeom>
        </p:spPr>
      </p:pic>
    </p:spTree>
    <p:extLst>
      <p:ext uri="{BB962C8B-B14F-4D97-AF65-F5344CB8AC3E}">
        <p14:creationId xmlns:p14="http://schemas.microsoft.com/office/powerpoint/2010/main" val="3633545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1CF6F9A-224B-414B-A604-1032A492F42E}"/>
              </a:ext>
            </a:extLst>
          </p:cNvPr>
          <p:cNvSpPr txBox="1"/>
          <p:nvPr/>
        </p:nvSpPr>
        <p:spPr>
          <a:xfrm>
            <a:off x="750497" y="500332"/>
            <a:ext cx="10610491" cy="646331"/>
          </a:xfrm>
          <a:prstGeom prst="rect">
            <a:avLst/>
          </a:prstGeom>
          <a:noFill/>
        </p:spPr>
        <p:txBody>
          <a:bodyPr wrap="square" rtlCol="0">
            <a:spAutoFit/>
          </a:bodyPr>
          <a:lstStyle/>
          <a:p>
            <a:pPr algn="l"/>
            <a:r>
              <a:rPr lang="es-PE" sz="1800" b="1" i="0" u="none" strike="noStrike" baseline="0" dirty="0">
                <a:solidFill>
                  <a:srgbClr val="333333"/>
                </a:solidFill>
                <a:latin typeface="TimesNewRomanPS-BoldMT"/>
              </a:rPr>
              <a:t>IMPLEMENTAR EN EL SISTEMA PARA EL VENDEDOR VER EL REPORTE DE SUS VENTAS POR SEMANA EL CUAL SE EXPORTAR A EXCEL Y PDF</a:t>
            </a:r>
            <a:endParaRPr lang="es-PE" dirty="0"/>
          </a:p>
        </p:txBody>
      </p:sp>
      <p:sp>
        <p:nvSpPr>
          <p:cNvPr id="3" name="Flecha: pentágono 2">
            <a:extLst>
              <a:ext uri="{FF2B5EF4-FFF2-40B4-BE49-F238E27FC236}">
                <a16:creationId xmlns:a16="http://schemas.microsoft.com/office/drawing/2014/main" id="{2834755A-F0D6-4F05-B06C-9271FB5F4E8E}"/>
              </a:ext>
            </a:extLst>
          </p:cNvPr>
          <p:cNvSpPr/>
          <p:nvPr/>
        </p:nvSpPr>
        <p:spPr>
          <a:xfrm>
            <a:off x="828136" y="1492370"/>
            <a:ext cx="1164566" cy="39681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EXCEL</a:t>
            </a:r>
            <a:endParaRPr lang="es-PE" dirty="0"/>
          </a:p>
        </p:txBody>
      </p:sp>
      <p:pic>
        <p:nvPicPr>
          <p:cNvPr id="6" name="Imagen 5">
            <a:extLst>
              <a:ext uri="{FF2B5EF4-FFF2-40B4-BE49-F238E27FC236}">
                <a16:creationId xmlns:a16="http://schemas.microsoft.com/office/drawing/2014/main" id="{01C3A0E6-63A4-44E2-A7D8-36D676C4FC55}"/>
              </a:ext>
            </a:extLst>
          </p:cNvPr>
          <p:cNvPicPr>
            <a:picLocks noChangeAspect="1"/>
          </p:cNvPicPr>
          <p:nvPr/>
        </p:nvPicPr>
        <p:blipFill>
          <a:blip r:embed="rId2"/>
          <a:stretch>
            <a:fillRect/>
          </a:stretch>
        </p:blipFill>
        <p:spPr>
          <a:xfrm>
            <a:off x="1557337" y="2410903"/>
            <a:ext cx="9077325" cy="2381250"/>
          </a:xfrm>
          <a:prstGeom prst="rect">
            <a:avLst/>
          </a:prstGeom>
        </p:spPr>
      </p:pic>
    </p:spTree>
    <p:extLst>
      <p:ext uri="{BB962C8B-B14F-4D97-AF65-F5344CB8AC3E}">
        <p14:creationId xmlns:p14="http://schemas.microsoft.com/office/powerpoint/2010/main" val="730250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1CF6F9A-224B-414B-A604-1032A492F42E}"/>
              </a:ext>
            </a:extLst>
          </p:cNvPr>
          <p:cNvSpPr txBox="1"/>
          <p:nvPr/>
        </p:nvSpPr>
        <p:spPr>
          <a:xfrm>
            <a:off x="750497" y="500332"/>
            <a:ext cx="10610491" cy="646331"/>
          </a:xfrm>
          <a:prstGeom prst="rect">
            <a:avLst/>
          </a:prstGeom>
          <a:noFill/>
        </p:spPr>
        <p:txBody>
          <a:bodyPr wrap="square" rtlCol="0">
            <a:spAutoFit/>
          </a:bodyPr>
          <a:lstStyle/>
          <a:p>
            <a:pPr algn="l"/>
            <a:r>
              <a:rPr lang="es-PE" sz="1800" b="1" i="0" u="none" strike="noStrike" baseline="0" dirty="0">
                <a:solidFill>
                  <a:srgbClr val="333333"/>
                </a:solidFill>
                <a:latin typeface="TimesNewRomanPS-BoldMT"/>
              </a:rPr>
              <a:t>IMPLEMENTAR EN EL SISTEMA PARA EL VENDEDOR VER EL REPORTE DE SUS VENTAS POR SEMANA EL CUAL SE EXPORTAR A EXCEL Y PDF</a:t>
            </a:r>
            <a:endParaRPr lang="es-PE" dirty="0"/>
          </a:p>
        </p:txBody>
      </p:sp>
      <p:sp>
        <p:nvSpPr>
          <p:cNvPr id="3" name="Flecha: pentágono 2">
            <a:extLst>
              <a:ext uri="{FF2B5EF4-FFF2-40B4-BE49-F238E27FC236}">
                <a16:creationId xmlns:a16="http://schemas.microsoft.com/office/drawing/2014/main" id="{2834755A-F0D6-4F05-B06C-9271FB5F4E8E}"/>
              </a:ext>
            </a:extLst>
          </p:cNvPr>
          <p:cNvSpPr/>
          <p:nvPr/>
        </p:nvSpPr>
        <p:spPr>
          <a:xfrm>
            <a:off x="828136" y="1492370"/>
            <a:ext cx="1164566" cy="396815"/>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PDF</a:t>
            </a:r>
            <a:endParaRPr lang="es-PE" dirty="0"/>
          </a:p>
        </p:txBody>
      </p:sp>
      <p:pic>
        <p:nvPicPr>
          <p:cNvPr id="6" name="Imagen 5">
            <a:extLst>
              <a:ext uri="{FF2B5EF4-FFF2-40B4-BE49-F238E27FC236}">
                <a16:creationId xmlns:a16="http://schemas.microsoft.com/office/drawing/2014/main" id="{6219D5B2-8777-4F2F-8834-A3CE08D4B3BD}"/>
              </a:ext>
            </a:extLst>
          </p:cNvPr>
          <p:cNvPicPr>
            <a:picLocks noChangeAspect="1"/>
          </p:cNvPicPr>
          <p:nvPr/>
        </p:nvPicPr>
        <p:blipFill>
          <a:blip r:embed="rId2"/>
          <a:stretch>
            <a:fillRect/>
          </a:stretch>
        </p:blipFill>
        <p:spPr>
          <a:xfrm>
            <a:off x="1681073" y="2109427"/>
            <a:ext cx="9428736" cy="3256203"/>
          </a:xfrm>
          <a:prstGeom prst="rect">
            <a:avLst/>
          </a:prstGeom>
        </p:spPr>
      </p:pic>
    </p:spTree>
    <p:extLst>
      <p:ext uri="{BB962C8B-B14F-4D97-AF65-F5344CB8AC3E}">
        <p14:creationId xmlns:p14="http://schemas.microsoft.com/office/powerpoint/2010/main" val="1376122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3025363-BB18-443E-B275-F75A923BF7D3}"/>
              </a:ext>
            </a:extLst>
          </p:cNvPr>
          <p:cNvSpPr txBox="1"/>
          <p:nvPr/>
        </p:nvSpPr>
        <p:spPr>
          <a:xfrm>
            <a:off x="767751" y="474453"/>
            <a:ext cx="1759789" cy="369332"/>
          </a:xfrm>
          <a:prstGeom prst="rect">
            <a:avLst/>
          </a:prstGeom>
          <a:noFill/>
        </p:spPr>
        <p:txBody>
          <a:bodyPr wrap="square" rtlCol="0">
            <a:spAutoFit/>
          </a:bodyPr>
          <a:lstStyle/>
          <a:p>
            <a:r>
              <a:rPr lang="es-PE" sz="1800" b="1" i="0" u="none" strike="noStrike" baseline="0" dirty="0">
                <a:solidFill>
                  <a:srgbClr val="333333"/>
                </a:solidFill>
                <a:latin typeface="TimesNewRomanPS-BoldMT"/>
              </a:rPr>
              <a:t>DISEÑO</a:t>
            </a:r>
            <a:endParaRPr lang="es-PE" dirty="0"/>
          </a:p>
        </p:txBody>
      </p:sp>
      <p:sp>
        <p:nvSpPr>
          <p:cNvPr id="3" name="Rectángulo 2">
            <a:extLst>
              <a:ext uri="{FF2B5EF4-FFF2-40B4-BE49-F238E27FC236}">
                <a16:creationId xmlns:a16="http://schemas.microsoft.com/office/drawing/2014/main" id="{CF183A23-44B3-4A2E-B943-64F25D417B77}"/>
              </a:ext>
            </a:extLst>
          </p:cNvPr>
          <p:cNvSpPr/>
          <p:nvPr/>
        </p:nvSpPr>
        <p:spPr>
          <a:xfrm>
            <a:off x="767751" y="1319841"/>
            <a:ext cx="4882550" cy="12163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l"/>
            <a:r>
              <a:rPr lang="es-PE" sz="1800" b="0" i="0" u="none" strike="noStrike" baseline="0" dirty="0">
                <a:solidFill>
                  <a:srgbClr val="333333"/>
                </a:solidFill>
                <a:latin typeface="TimesNewRomanPSMT"/>
              </a:rPr>
              <a:t>Aquí hicimos uso de </a:t>
            </a:r>
            <a:r>
              <a:rPr lang="es-PE" sz="1800" b="0" i="0" u="none" strike="noStrike" baseline="0" dirty="0" err="1">
                <a:solidFill>
                  <a:srgbClr val="333333"/>
                </a:solidFill>
                <a:latin typeface="TimesNewRomanPSMT"/>
              </a:rPr>
              <a:t>Jquery</a:t>
            </a:r>
            <a:r>
              <a:rPr lang="es-PE" sz="1800" b="0" i="0" u="none" strike="noStrike" baseline="0" dirty="0">
                <a:solidFill>
                  <a:srgbClr val="333333"/>
                </a:solidFill>
                <a:latin typeface="TimesNewRomanPSMT"/>
              </a:rPr>
              <a:t> y </a:t>
            </a:r>
            <a:r>
              <a:rPr lang="es-PE" sz="1800" b="0" i="0" u="none" strike="noStrike" baseline="0" dirty="0" err="1">
                <a:solidFill>
                  <a:srgbClr val="333333"/>
                </a:solidFill>
                <a:latin typeface="TimesNewRomanPSMT"/>
              </a:rPr>
              <a:t>Boostrap</a:t>
            </a:r>
            <a:r>
              <a:rPr lang="es-PE" sz="1800" b="0" i="0" u="none" strike="noStrike" baseline="0" dirty="0">
                <a:solidFill>
                  <a:srgbClr val="333333"/>
                </a:solidFill>
                <a:latin typeface="TimesNewRomanPSMT"/>
              </a:rPr>
              <a:t> para poder agregar animación y contextura a las web </a:t>
            </a:r>
            <a:r>
              <a:rPr lang="es-PE" sz="1800" b="0" i="0" u="none" strike="noStrike" baseline="0" dirty="0" err="1">
                <a:solidFill>
                  <a:srgbClr val="333333"/>
                </a:solidFill>
                <a:latin typeface="TimesNewRomanPSMT"/>
              </a:rPr>
              <a:t>form</a:t>
            </a:r>
            <a:r>
              <a:rPr lang="es-PE" sz="1800" b="0" i="0" u="none" strike="noStrike" baseline="0" dirty="0">
                <a:solidFill>
                  <a:srgbClr val="333333"/>
                </a:solidFill>
                <a:latin typeface="TimesNewRomanPSMT"/>
              </a:rPr>
              <a:t> y </a:t>
            </a:r>
            <a:r>
              <a:rPr lang="es-PE" sz="1800" b="0" i="0" u="none" strike="noStrike" baseline="0" dirty="0" err="1">
                <a:solidFill>
                  <a:srgbClr val="333333"/>
                </a:solidFill>
                <a:latin typeface="TimesNewRomanPSMT"/>
              </a:rPr>
              <a:t>bootstrap</a:t>
            </a:r>
            <a:r>
              <a:rPr lang="es-PE" sz="1800" b="0" i="0" u="none" strike="noStrike" baseline="0" dirty="0">
                <a:solidFill>
                  <a:srgbClr val="333333"/>
                </a:solidFill>
                <a:latin typeface="TimesNewRomanPSMT"/>
              </a:rPr>
              <a:t> para los distintos elementos trabajados dentro de los mismos</a:t>
            </a:r>
            <a:endParaRPr lang="es-PE" dirty="0"/>
          </a:p>
        </p:txBody>
      </p:sp>
      <p:sp>
        <p:nvSpPr>
          <p:cNvPr id="4" name="Rectángulo 3">
            <a:extLst>
              <a:ext uri="{FF2B5EF4-FFF2-40B4-BE49-F238E27FC236}">
                <a16:creationId xmlns:a16="http://schemas.microsoft.com/office/drawing/2014/main" id="{F56BB404-D43F-4A8E-B339-F0F64CF9E95A}"/>
              </a:ext>
            </a:extLst>
          </p:cNvPr>
          <p:cNvSpPr/>
          <p:nvPr/>
        </p:nvSpPr>
        <p:spPr>
          <a:xfrm>
            <a:off x="6087373" y="2950234"/>
            <a:ext cx="4339087" cy="1155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r>
              <a:rPr lang="es-PE" sz="1800" b="0" i="0" u="none" strike="noStrike" baseline="0" dirty="0">
                <a:solidFill>
                  <a:srgbClr val="333333"/>
                </a:solidFill>
                <a:latin typeface="TimesNewRomanPSMT"/>
              </a:rPr>
              <a:t>Por parte de los </a:t>
            </a:r>
            <a:r>
              <a:rPr lang="es-PE" sz="1800" b="0" i="0" u="none" strike="noStrike" baseline="0" dirty="0" err="1">
                <a:solidFill>
                  <a:srgbClr val="333333"/>
                </a:solidFill>
                <a:latin typeface="TimesNewRomanPSMT"/>
              </a:rPr>
              <a:t>Jquery</a:t>
            </a:r>
            <a:r>
              <a:rPr lang="es-PE" sz="1800" b="0" i="0" u="none" strike="noStrike" baseline="0" dirty="0">
                <a:solidFill>
                  <a:srgbClr val="333333"/>
                </a:solidFill>
                <a:latin typeface="TimesNewRomanPSMT"/>
              </a:rPr>
              <a:t>, trabajamos de la mano con CSS para poder darle mayor</a:t>
            </a:r>
          </a:p>
          <a:p>
            <a:pPr algn="l"/>
            <a:r>
              <a:rPr lang="es-PE" sz="1800" b="0" i="0" u="none" strike="noStrike" baseline="0" dirty="0">
                <a:solidFill>
                  <a:srgbClr val="333333"/>
                </a:solidFill>
                <a:latin typeface="TimesNewRomanPSMT"/>
              </a:rPr>
              <a:t>estética al web </a:t>
            </a:r>
            <a:r>
              <a:rPr lang="es-PE" sz="1800" b="0" i="0" u="none" strike="noStrike" baseline="0" dirty="0" err="1">
                <a:solidFill>
                  <a:srgbClr val="333333"/>
                </a:solidFill>
                <a:latin typeface="TimesNewRomanPSMT"/>
              </a:rPr>
              <a:t>form</a:t>
            </a:r>
            <a:endParaRPr lang="es-PE" dirty="0"/>
          </a:p>
        </p:txBody>
      </p:sp>
      <p:sp>
        <p:nvSpPr>
          <p:cNvPr id="5" name="Rectángulo 4">
            <a:extLst>
              <a:ext uri="{FF2B5EF4-FFF2-40B4-BE49-F238E27FC236}">
                <a16:creationId xmlns:a16="http://schemas.microsoft.com/office/drawing/2014/main" id="{30E908C0-4122-4477-A6FB-C855B77B1AA7}"/>
              </a:ext>
            </a:extLst>
          </p:cNvPr>
          <p:cNvSpPr/>
          <p:nvPr/>
        </p:nvSpPr>
        <p:spPr>
          <a:xfrm>
            <a:off x="1104181" y="4485737"/>
            <a:ext cx="4209690" cy="85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800" b="0" i="0" u="none" strike="noStrike" baseline="0" dirty="0">
                <a:solidFill>
                  <a:srgbClr val="333333"/>
                </a:solidFill>
                <a:latin typeface="TimesNewRomanPSMT"/>
              </a:rPr>
              <a:t>Instalamos </a:t>
            </a:r>
            <a:r>
              <a:rPr lang="es-PE" sz="1800" b="0" i="0" u="none" strike="noStrike" baseline="0" dirty="0" err="1">
                <a:solidFill>
                  <a:srgbClr val="333333"/>
                </a:solidFill>
                <a:latin typeface="TimesNewRomanPSMT"/>
              </a:rPr>
              <a:t>Boostrap</a:t>
            </a:r>
            <a:r>
              <a:rPr lang="es-PE" sz="1800" b="0" i="0" u="none" strike="noStrike" baseline="0" dirty="0">
                <a:solidFill>
                  <a:srgbClr val="333333"/>
                </a:solidFill>
                <a:latin typeface="TimesNewRomanPSMT"/>
              </a:rPr>
              <a:t> en el proyecto para realizar el diseño.</a:t>
            </a:r>
            <a:endParaRPr lang="es-PE" dirty="0"/>
          </a:p>
        </p:txBody>
      </p:sp>
      <p:sp>
        <p:nvSpPr>
          <p:cNvPr id="6" name="Flecha: doblada hacia arriba 5">
            <a:extLst>
              <a:ext uri="{FF2B5EF4-FFF2-40B4-BE49-F238E27FC236}">
                <a16:creationId xmlns:a16="http://schemas.microsoft.com/office/drawing/2014/main" id="{7E39DB04-16D8-4502-A684-9B966BF029A5}"/>
              </a:ext>
            </a:extLst>
          </p:cNvPr>
          <p:cNvSpPr/>
          <p:nvPr/>
        </p:nvSpPr>
        <p:spPr>
          <a:xfrm rot="10800000" flipH="1">
            <a:off x="5753818" y="1856281"/>
            <a:ext cx="1975450" cy="861039"/>
          </a:xfrm>
          <a:prstGeom prst="bentUp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Flecha: doblada hacia arriba 6">
            <a:extLst>
              <a:ext uri="{FF2B5EF4-FFF2-40B4-BE49-F238E27FC236}">
                <a16:creationId xmlns:a16="http://schemas.microsoft.com/office/drawing/2014/main" id="{A00311E5-6390-4183-BE3A-D64AB87BCB48}"/>
              </a:ext>
            </a:extLst>
          </p:cNvPr>
          <p:cNvSpPr/>
          <p:nvPr/>
        </p:nvSpPr>
        <p:spPr>
          <a:xfrm rot="10800000">
            <a:off x="3019245" y="3428999"/>
            <a:ext cx="2886974" cy="861039"/>
          </a:xfrm>
          <a:prstGeom prst="bentUp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693446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3025363-BB18-443E-B275-F75A923BF7D3}"/>
              </a:ext>
            </a:extLst>
          </p:cNvPr>
          <p:cNvSpPr txBox="1"/>
          <p:nvPr/>
        </p:nvSpPr>
        <p:spPr>
          <a:xfrm>
            <a:off x="767751" y="474453"/>
            <a:ext cx="1759789" cy="369332"/>
          </a:xfrm>
          <a:prstGeom prst="rect">
            <a:avLst/>
          </a:prstGeom>
          <a:noFill/>
        </p:spPr>
        <p:txBody>
          <a:bodyPr wrap="square" rtlCol="0">
            <a:spAutoFit/>
          </a:bodyPr>
          <a:lstStyle/>
          <a:p>
            <a:r>
              <a:rPr lang="es-PE" sz="1800" b="1" i="0" u="none" strike="noStrike" baseline="0" dirty="0">
                <a:solidFill>
                  <a:srgbClr val="333333"/>
                </a:solidFill>
                <a:latin typeface="TimesNewRomanPS-BoldMT"/>
              </a:rPr>
              <a:t>DISEÑO</a:t>
            </a:r>
            <a:endParaRPr lang="es-PE" dirty="0"/>
          </a:p>
        </p:txBody>
      </p:sp>
      <p:pic>
        <p:nvPicPr>
          <p:cNvPr id="9" name="Imagen 8">
            <a:extLst>
              <a:ext uri="{FF2B5EF4-FFF2-40B4-BE49-F238E27FC236}">
                <a16:creationId xmlns:a16="http://schemas.microsoft.com/office/drawing/2014/main" id="{240DAC68-791D-49BB-856A-3B596DED4EE6}"/>
              </a:ext>
            </a:extLst>
          </p:cNvPr>
          <p:cNvPicPr>
            <a:picLocks noChangeAspect="1"/>
          </p:cNvPicPr>
          <p:nvPr/>
        </p:nvPicPr>
        <p:blipFill>
          <a:blip r:embed="rId2"/>
          <a:stretch>
            <a:fillRect/>
          </a:stretch>
        </p:blipFill>
        <p:spPr>
          <a:xfrm>
            <a:off x="2222649" y="474453"/>
            <a:ext cx="5920687" cy="5757839"/>
          </a:xfrm>
          <a:prstGeom prst="rect">
            <a:avLst/>
          </a:prstGeom>
        </p:spPr>
      </p:pic>
    </p:spTree>
    <p:extLst>
      <p:ext uri="{BB962C8B-B14F-4D97-AF65-F5344CB8AC3E}">
        <p14:creationId xmlns:p14="http://schemas.microsoft.com/office/powerpoint/2010/main" val="4293685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3025363-BB18-443E-B275-F75A923BF7D3}"/>
              </a:ext>
            </a:extLst>
          </p:cNvPr>
          <p:cNvSpPr txBox="1"/>
          <p:nvPr/>
        </p:nvSpPr>
        <p:spPr>
          <a:xfrm>
            <a:off x="767751" y="474453"/>
            <a:ext cx="1759789" cy="369332"/>
          </a:xfrm>
          <a:prstGeom prst="rect">
            <a:avLst/>
          </a:prstGeom>
          <a:noFill/>
        </p:spPr>
        <p:txBody>
          <a:bodyPr wrap="square" rtlCol="0">
            <a:spAutoFit/>
          </a:bodyPr>
          <a:lstStyle/>
          <a:p>
            <a:r>
              <a:rPr lang="es-PE" sz="1800" b="1" i="0" u="none" strike="noStrike" baseline="0" dirty="0">
                <a:solidFill>
                  <a:srgbClr val="333333"/>
                </a:solidFill>
                <a:latin typeface="TimesNewRomanPS-BoldMT"/>
              </a:rPr>
              <a:t>DISEÑO</a:t>
            </a:r>
            <a:endParaRPr lang="es-PE" dirty="0"/>
          </a:p>
        </p:txBody>
      </p:sp>
      <p:sp>
        <p:nvSpPr>
          <p:cNvPr id="3" name="Flecha: pentágono 2">
            <a:extLst>
              <a:ext uri="{FF2B5EF4-FFF2-40B4-BE49-F238E27FC236}">
                <a16:creationId xmlns:a16="http://schemas.microsoft.com/office/drawing/2014/main" id="{9FA5F984-8E74-468E-9986-BF00B687B244}"/>
              </a:ext>
            </a:extLst>
          </p:cNvPr>
          <p:cNvSpPr/>
          <p:nvPr/>
        </p:nvSpPr>
        <p:spPr>
          <a:xfrm>
            <a:off x="888521" y="1061049"/>
            <a:ext cx="3925019" cy="56934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PE" sz="1800" b="0" i="0" u="none" strike="noStrike" baseline="0" dirty="0">
                <a:solidFill>
                  <a:srgbClr val="333333"/>
                </a:solidFill>
                <a:latin typeface="TimesNewRomanPSMT"/>
              </a:rPr>
              <a:t>Implementación de Diseño al </a:t>
            </a:r>
            <a:r>
              <a:rPr lang="es-PE" sz="1800" b="0" i="0" u="none" strike="noStrike" baseline="0" dirty="0" err="1">
                <a:solidFill>
                  <a:srgbClr val="333333"/>
                </a:solidFill>
                <a:latin typeface="TimesNewRomanPSMT"/>
              </a:rPr>
              <a:t>Login</a:t>
            </a:r>
            <a:endParaRPr lang="es-PE" dirty="0"/>
          </a:p>
        </p:txBody>
      </p:sp>
      <p:pic>
        <p:nvPicPr>
          <p:cNvPr id="5" name="Imagen 4">
            <a:extLst>
              <a:ext uri="{FF2B5EF4-FFF2-40B4-BE49-F238E27FC236}">
                <a16:creationId xmlns:a16="http://schemas.microsoft.com/office/drawing/2014/main" id="{3D0B4F5B-E87D-43C0-B990-7317694B9B4C}"/>
              </a:ext>
            </a:extLst>
          </p:cNvPr>
          <p:cNvPicPr>
            <a:picLocks noChangeAspect="1"/>
          </p:cNvPicPr>
          <p:nvPr/>
        </p:nvPicPr>
        <p:blipFill>
          <a:blip r:embed="rId2"/>
          <a:stretch>
            <a:fillRect/>
          </a:stretch>
        </p:blipFill>
        <p:spPr>
          <a:xfrm>
            <a:off x="5093628" y="343453"/>
            <a:ext cx="5663511" cy="5663511"/>
          </a:xfrm>
          <a:prstGeom prst="rect">
            <a:avLst/>
          </a:prstGeom>
        </p:spPr>
      </p:pic>
    </p:spTree>
    <p:extLst>
      <p:ext uri="{BB962C8B-B14F-4D97-AF65-F5344CB8AC3E}">
        <p14:creationId xmlns:p14="http://schemas.microsoft.com/office/powerpoint/2010/main" val="1635437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3025363-BB18-443E-B275-F75A923BF7D3}"/>
              </a:ext>
            </a:extLst>
          </p:cNvPr>
          <p:cNvSpPr txBox="1"/>
          <p:nvPr/>
        </p:nvSpPr>
        <p:spPr>
          <a:xfrm>
            <a:off x="767751" y="474453"/>
            <a:ext cx="1759789" cy="369332"/>
          </a:xfrm>
          <a:prstGeom prst="rect">
            <a:avLst/>
          </a:prstGeom>
          <a:noFill/>
        </p:spPr>
        <p:txBody>
          <a:bodyPr wrap="square" rtlCol="0">
            <a:spAutoFit/>
          </a:bodyPr>
          <a:lstStyle/>
          <a:p>
            <a:r>
              <a:rPr lang="es-PE" sz="1800" b="1" i="0" u="none" strike="noStrike" baseline="0" dirty="0">
                <a:solidFill>
                  <a:srgbClr val="333333"/>
                </a:solidFill>
                <a:latin typeface="TimesNewRomanPS-BoldMT"/>
              </a:rPr>
              <a:t>DISEÑO</a:t>
            </a:r>
            <a:endParaRPr lang="es-PE" dirty="0"/>
          </a:p>
        </p:txBody>
      </p:sp>
      <p:sp>
        <p:nvSpPr>
          <p:cNvPr id="3" name="Flecha: pentágono 2">
            <a:extLst>
              <a:ext uri="{FF2B5EF4-FFF2-40B4-BE49-F238E27FC236}">
                <a16:creationId xmlns:a16="http://schemas.microsoft.com/office/drawing/2014/main" id="{9FA5F984-8E74-468E-9986-BF00B687B244}"/>
              </a:ext>
            </a:extLst>
          </p:cNvPr>
          <p:cNvSpPr/>
          <p:nvPr/>
        </p:nvSpPr>
        <p:spPr>
          <a:xfrm>
            <a:off x="888522" y="1061049"/>
            <a:ext cx="2587924" cy="854015"/>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PE" sz="1800" b="0" i="0" u="none" strike="noStrike" baseline="0" dirty="0">
                <a:solidFill>
                  <a:srgbClr val="333333"/>
                </a:solidFill>
                <a:latin typeface="TimesNewRomanPSMT"/>
              </a:rPr>
              <a:t>Implementación de Diseño en la tabla de </a:t>
            </a:r>
            <a:r>
              <a:rPr lang="es-PE" sz="1800" b="0" i="0" u="none" strike="noStrike" baseline="0" dirty="0" err="1">
                <a:solidFill>
                  <a:srgbClr val="333333"/>
                </a:solidFill>
                <a:latin typeface="TimesNewRomanPSMT"/>
              </a:rPr>
              <a:t>TVendedor</a:t>
            </a:r>
            <a:r>
              <a:rPr lang="es-PE" sz="1800" b="0" i="0" u="none" strike="noStrike" baseline="0" dirty="0">
                <a:solidFill>
                  <a:srgbClr val="333333"/>
                </a:solidFill>
                <a:latin typeface="TimesNewRomanPSMT"/>
              </a:rPr>
              <a:t> (Reporte)</a:t>
            </a:r>
            <a:endParaRPr lang="es-PE" dirty="0"/>
          </a:p>
        </p:txBody>
      </p:sp>
      <p:pic>
        <p:nvPicPr>
          <p:cNvPr id="6" name="Imagen 5">
            <a:extLst>
              <a:ext uri="{FF2B5EF4-FFF2-40B4-BE49-F238E27FC236}">
                <a16:creationId xmlns:a16="http://schemas.microsoft.com/office/drawing/2014/main" id="{938CF678-48AE-4C74-BBE2-99FE6375CE14}"/>
              </a:ext>
            </a:extLst>
          </p:cNvPr>
          <p:cNvPicPr>
            <a:picLocks noChangeAspect="1"/>
          </p:cNvPicPr>
          <p:nvPr/>
        </p:nvPicPr>
        <p:blipFill>
          <a:blip r:embed="rId2"/>
          <a:stretch>
            <a:fillRect/>
          </a:stretch>
        </p:blipFill>
        <p:spPr>
          <a:xfrm>
            <a:off x="3565436" y="474453"/>
            <a:ext cx="7631650" cy="5741605"/>
          </a:xfrm>
          <a:prstGeom prst="rect">
            <a:avLst/>
          </a:prstGeom>
        </p:spPr>
      </p:pic>
    </p:spTree>
    <p:extLst>
      <p:ext uri="{BB962C8B-B14F-4D97-AF65-F5344CB8AC3E}">
        <p14:creationId xmlns:p14="http://schemas.microsoft.com/office/powerpoint/2010/main" val="1992087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3025363-BB18-443E-B275-F75A923BF7D3}"/>
              </a:ext>
            </a:extLst>
          </p:cNvPr>
          <p:cNvSpPr txBox="1"/>
          <p:nvPr/>
        </p:nvSpPr>
        <p:spPr>
          <a:xfrm>
            <a:off x="767751" y="474453"/>
            <a:ext cx="1759789" cy="369332"/>
          </a:xfrm>
          <a:prstGeom prst="rect">
            <a:avLst/>
          </a:prstGeom>
          <a:noFill/>
        </p:spPr>
        <p:txBody>
          <a:bodyPr wrap="square" rtlCol="0">
            <a:spAutoFit/>
          </a:bodyPr>
          <a:lstStyle/>
          <a:p>
            <a:r>
              <a:rPr lang="es-PE" sz="1800" b="1" i="0" u="none" strike="noStrike" baseline="0" dirty="0">
                <a:solidFill>
                  <a:srgbClr val="333333"/>
                </a:solidFill>
                <a:latin typeface="TimesNewRomanPS-BoldMT"/>
              </a:rPr>
              <a:t>DISEÑO</a:t>
            </a:r>
            <a:endParaRPr lang="es-PE" dirty="0"/>
          </a:p>
        </p:txBody>
      </p:sp>
      <p:sp>
        <p:nvSpPr>
          <p:cNvPr id="3" name="Flecha: pentágono 2">
            <a:extLst>
              <a:ext uri="{FF2B5EF4-FFF2-40B4-BE49-F238E27FC236}">
                <a16:creationId xmlns:a16="http://schemas.microsoft.com/office/drawing/2014/main" id="{9FA5F984-8E74-468E-9986-BF00B687B244}"/>
              </a:ext>
            </a:extLst>
          </p:cNvPr>
          <p:cNvSpPr/>
          <p:nvPr/>
        </p:nvSpPr>
        <p:spPr>
          <a:xfrm>
            <a:off x="888522" y="1061049"/>
            <a:ext cx="2907102" cy="5693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800" b="0" i="0" u="none" strike="noStrike" baseline="0" dirty="0">
                <a:solidFill>
                  <a:srgbClr val="333333"/>
                </a:solidFill>
                <a:latin typeface="TimesNewRomanPSMT"/>
              </a:rPr>
              <a:t>Implementación de Diseño en la tabla de Producto</a:t>
            </a:r>
            <a:endParaRPr lang="es-PE" dirty="0"/>
          </a:p>
        </p:txBody>
      </p:sp>
      <p:pic>
        <p:nvPicPr>
          <p:cNvPr id="6" name="Imagen 5">
            <a:extLst>
              <a:ext uri="{FF2B5EF4-FFF2-40B4-BE49-F238E27FC236}">
                <a16:creationId xmlns:a16="http://schemas.microsoft.com/office/drawing/2014/main" id="{11F8B319-368D-420C-A876-925974BD5281}"/>
              </a:ext>
            </a:extLst>
          </p:cNvPr>
          <p:cNvPicPr>
            <a:picLocks noChangeAspect="1"/>
          </p:cNvPicPr>
          <p:nvPr/>
        </p:nvPicPr>
        <p:blipFill>
          <a:blip r:embed="rId2"/>
          <a:stretch>
            <a:fillRect/>
          </a:stretch>
        </p:blipFill>
        <p:spPr>
          <a:xfrm>
            <a:off x="1704975" y="1700751"/>
            <a:ext cx="8782050" cy="4543425"/>
          </a:xfrm>
          <a:prstGeom prst="rect">
            <a:avLst/>
          </a:prstGeom>
        </p:spPr>
      </p:pic>
    </p:spTree>
    <p:extLst>
      <p:ext uri="{BB962C8B-B14F-4D97-AF65-F5344CB8AC3E}">
        <p14:creationId xmlns:p14="http://schemas.microsoft.com/office/powerpoint/2010/main" val="584279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3025363-BB18-443E-B275-F75A923BF7D3}"/>
              </a:ext>
            </a:extLst>
          </p:cNvPr>
          <p:cNvSpPr txBox="1"/>
          <p:nvPr/>
        </p:nvSpPr>
        <p:spPr>
          <a:xfrm>
            <a:off x="767751" y="474453"/>
            <a:ext cx="1759789" cy="369332"/>
          </a:xfrm>
          <a:prstGeom prst="rect">
            <a:avLst/>
          </a:prstGeom>
          <a:noFill/>
        </p:spPr>
        <p:txBody>
          <a:bodyPr wrap="square" rtlCol="0">
            <a:spAutoFit/>
          </a:bodyPr>
          <a:lstStyle/>
          <a:p>
            <a:r>
              <a:rPr lang="es-PE" sz="1800" b="1" i="0" u="none" strike="noStrike" baseline="0" dirty="0">
                <a:solidFill>
                  <a:srgbClr val="333333"/>
                </a:solidFill>
                <a:latin typeface="TimesNewRomanPS-BoldMT"/>
              </a:rPr>
              <a:t>DISEÑO</a:t>
            </a:r>
            <a:endParaRPr lang="es-PE" dirty="0"/>
          </a:p>
        </p:txBody>
      </p:sp>
      <p:sp>
        <p:nvSpPr>
          <p:cNvPr id="3" name="Flecha: pentágono 2">
            <a:extLst>
              <a:ext uri="{FF2B5EF4-FFF2-40B4-BE49-F238E27FC236}">
                <a16:creationId xmlns:a16="http://schemas.microsoft.com/office/drawing/2014/main" id="{9FA5F984-8E74-468E-9986-BF00B687B244}"/>
              </a:ext>
            </a:extLst>
          </p:cNvPr>
          <p:cNvSpPr/>
          <p:nvPr/>
        </p:nvSpPr>
        <p:spPr>
          <a:xfrm>
            <a:off x="888522" y="1061049"/>
            <a:ext cx="2907102" cy="56934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PE" sz="1800" b="0" i="0" u="none" strike="noStrike" baseline="0" dirty="0">
                <a:solidFill>
                  <a:srgbClr val="333333"/>
                </a:solidFill>
                <a:latin typeface="TimesNewRomanPSMT"/>
              </a:rPr>
              <a:t>Implementación de Diseño en la tabla de Categoría</a:t>
            </a:r>
            <a:endParaRPr lang="es-PE" dirty="0"/>
          </a:p>
        </p:txBody>
      </p:sp>
      <p:pic>
        <p:nvPicPr>
          <p:cNvPr id="5" name="Imagen 4">
            <a:extLst>
              <a:ext uri="{FF2B5EF4-FFF2-40B4-BE49-F238E27FC236}">
                <a16:creationId xmlns:a16="http://schemas.microsoft.com/office/drawing/2014/main" id="{4294DFC5-EA0C-49A3-B287-33DEE7BC3E90}"/>
              </a:ext>
            </a:extLst>
          </p:cNvPr>
          <p:cNvPicPr>
            <a:picLocks noChangeAspect="1"/>
          </p:cNvPicPr>
          <p:nvPr/>
        </p:nvPicPr>
        <p:blipFill>
          <a:blip r:embed="rId2"/>
          <a:stretch>
            <a:fillRect/>
          </a:stretch>
        </p:blipFill>
        <p:spPr>
          <a:xfrm>
            <a:off x="1414013" y="1847656"/>
            <a:ext cx="8066416" cy="4326219"/>
          </a:xfrm>
          <a:prstGeom prst="rect">
            <a:avLst/>
          </a:prstGeom>
        </p:spPr>
      </p:pic>
    </p:spTree>
    <p:extLst>
      <p:ext uri="{BB962C8B-B14F-4D97-AF65-F5344CB8AC3E}">
        <p14:creationId xmlns:p14="http://schemas.microsoft.com/office/powerpoint/2010/main" val="2304178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3025363-BB18-443E-B275-F75A923BF7D3}"/>
              </a:ext>
            </a:extLst>
          </p:cNvPr>
          <p:cNvSpPr txBox="1"/>
          <p:nvPr/>
        </p:nvSpPr>
        <p:spPr>
          <a:xfrm>
            <a:off x="767751" y="474453"/>
            <a:ext cx="1759789" cy="369332"/>
          </a:xfrm>
          <a:prstGeom prst="rect">
            <a:avLst/>
          </a:prstGeom>
          <a:noFill/>
        </p:spPr>
        <p:txBody>
          <a:bodyPr wrap="square" rtlCol="0">
            <a:spAutoFit/>
          </a:bodyPr>
          <a:lstStyle/>
          <a:p>
            <a:r>
              <a:rPr lang="es-PE" sz="1800" b="1" i="0" u="none" strike="noStrike" baseline="0" dirty="0">
                <a:solidFill>
                  <a:srgbClr val="333333"/>
                </a:solidFill>
                <a:latin typeface="TimesNewRomanPS-BoldMT"/>
              </a:rPr>
              <a:t>DISEÑO</a:t>
            </a:r>
            <a:endParaRPr lang="es-PE" dirty="0"/>
          </a:p>
        </p:txBody>
      </p:sp>
      <p:sp>
        <p:nvSpPr>
          <p:cNvPr id="3" name="Flecha: pentágono 2">
            <a:extLst>
              <a:ext uri="{FF2B5EF4-FFF2-40B4-BE49-F238E27FC236}">
                <a16:creationId xmlns:a16="http://schemas.microsoft.com/office/drawing/2014/main" id="{9FA5F984-8E74-468E-9986-BF00B687B244}"/>
              </a:ext>
            </a:extLst>
          </p:cNvPr>
          <p:cNvSpPr/>
          <p:nvPr/>
        </p:nvSpPr>
        <p:spPr>
          <a:xfrm>
            <a:off x="888521" y="1061049"/>
            <a:ext cx="3338421" cy="569343"/>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E" sz="1800" b="0" i="0" u="none" strike="noStrike" baseline="0" dirty="0">
                <a:solidFill>
                  <a:srgbClr val="333333"/>
                </a:solidFill>
                <a:latin typeface="TimesNewRomanPSMT"/>
              </a:rPr>
              <a:t>Implementación de Diseño en la tabla de Cambiar Usuario</a:t>
            </a:r>
            <a:endParaRPr lang="es-PE" dirty="0"/>
          </a:p>
        </p:txBody>
      </p:sp>
      <p:pic>
        <p:nvPicPr>
          <p:cNvPr id="6" name="Imagen 5">
            <a:extLst>
              <a:ext uri="{FF2B5EF4-FFF2-40B4-BE49-F238E27FC236}">
                <a16:creationId xmlns:a16="http://schemas.microsoft.com/office/drawing/2014/main" id="{99E6737D-0A05-44B3-81BE-30775CE60071}"/>
              </a:ext>
            </a:extLst>
          </p:cNvPr>
          <p:cNvPicPr>
            <a:picLocks noChangeAspect="1"/>
          </p:cNvPicPr>
          <p:nvPr/>
        </p:nvPicPr>
        <p:blipFill>
          <a:blip r:embed="rId2"/>
          <a:stretch>
            <a:fillRect/>
          </a:stretch>
        </p:blipFill>
        <p:spPr>
          <a:xfrm>
            <a:off x="767751" y="1876425"/>
            <a:ext cx="10187796" cy="3686150"/>
          </a:xfrm>
          <a:prstGeom prst="rect">
            <a:avLst/>
          </a:prstGeom>
        </p:spPr>
      </p:pic>
    </p:spTree>
    <p:extLst>
      <p:ext uri="{BB962C8B-B14F-4D97-AF65-F5344CB8AC3E}">
        <p14:creationId xmlns:p14="http://schemas.microsoft.com/office/powerpoint/2010/main" val="944831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C9CC0F9-CA29-4A56-A143-C2E20307DF41}"/>
              </a:ext>
            </a:extLst>
          </p:cNvPr>
          <p:cNvSpPr txBox="1"/>
          <p:nvPr/>
        </p:nvSpPr>
        <p:spPr>
          <a:xfrm>
            <a:off x="459355" y="285474"/>
            <a:ext cx="6605679" cy="584775"/>
          </a:xfrm>
          <a:prstGeom prst="rect">
            <a:avLst/>
          </a:prstGeom>
          <a:noFill/>
        </p:spPr>
        <p:txBody>
          <a:bodyPr wrap="square">
            <a:spAutoFit/>
          </a:bodyPr>
          <a:lstStyle/>
          <a:p>
            <a:r>
              <a:rPr lang="es-PE" sz="3200" b="1" u="sng" dirty="0">
                <a:effectLst>
                  <a:outerShdw blurRad="38100" dist="38100" dir="2700000" algn="tl">
                    <a:srgbClr val="000000">
                      <a:alpha val="43137"/>
                    </a:srgbClr>
                  </a:outerShdw>
                </a:effectLst>
              </a:rPr>
              <a:t>DIAGRAMA DE CLASES DEL PROYECTO</a:t>
            </a:r>
          </a:p>
        </p:txBody>
      </p:sp>
      <p:pic>
        <p:nvPicPr>
          <p:cNvPr id="4098" name="Picture 2">
            <a:extLst>
              <a:ext uri="{FF2B5EF4-FFF2-40B4-BE49-F238E27FC236}">
                <a16:creationId xmlns:a16="http://schemas.microsoft.com/office/drawing/2014/main" id="{02689D03-EE0E-4267-95F5-431F22F74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51" y="1116695"/>
            <a:ext cx="10092298" cy="5068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725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1480833-1C30-4FBD-8962-C30EACD7A5B7}"/>
              </a:ext>
            </a:extLst>
          </p:cNvPr>
          <p:cNvSpPr txBox="1"/>
          <p:nvPr/>
        </p:nvSpPr>
        <p:spPr>
          <a:xfrm>
            <a:off x="983411" y="465826"/>
            <a:ext cx="2838213" cy="584775"/>
          </a:xfrm>
          <a:prstGeom prst="rect">
            <a:avLst/>
          </a:prstGeom>
          <a:noFill/>
        </p:spPr>
        <p:txBody>
          <a:bodyPr wrap="none" rtlCol="0">
            <a:spAutoFit/>
          </a:bodyPr>
          <a:lstStyle/>
          <a:p>
            <a:r>
              <a:rPr lang="es-ES" sz="3200" b="1" u="sng" dirty="0">
                <a:effectLst>
                  <a:outerShdw blurRad="38100" dist="38100" dir="2700000" algn="tl">
                    <a:srgbClr val="000000">
                      <a:alpha val="43137"/>
                    </a:srgbClr>
                  </a:outerShdw>
                </a:effectLst>
              </a:rPr>
              <a:t>CONCLUSIONES</a:t>
            </a:r>
            <a:endParaRPr lang="es-PE" sz="3200" b="1" u="sng" dirty="0">
              <a:effectLst>
                <a:outerShdw blurRad="38100" dist="38100" dir="2700000" algn="tl">
                  <a:srgbClr val="000000">
                    <a:alpha val="43137"/>
                  </a:srgbClr>
                </a:outerShdw>
              </a:effectLst>
            </a:endParaRPr>
          </a:p>
        </p:txBody>
      </p:sp>
      <p:sp>
        <p:nvSpPr>
          <p:cNvPr id="3" name="CuadroTexto 2">
            <a:extLst>
              <a:ext uri="{FF2B5EF4-FFF2-40B4-BE49-F238E27FC236}">
                <a16:creationId xmlns:a16="http://schemas.microsoft.com/office/drawing/2014/main" id="{7E294A5B-A44F-4E42-87F4-0D545E311FD0}"/>
              </a:ext>
            </a:extLst>
          </p:cNvPr>
          <p:cNvSpPr txBox="1"/>
          <p:nvPr/>
        </p:nvSpPr>
        <p:spPr>
          <a:xfrm>
            <a:off x="1052422" y="1552754"/>
            <a:ext cx="9575321" cy="4401205"/>
          </a:xfrm>
          <a:prstGeom prst="rect">
            <a:avLst/>
          </a:prstGeom>
          <a:noFill/>
        </p:spPr>
        <p:txBody>
          <a:bodyPr wrap="square" rtlCol="0">
            <a:spAutoFit/>
          </a:bodyPr>
          <a:lstStyle/>
          <a:p>
            <a:pPr marL="285750" indent="-285750" algn="just">
              <a:buFont typeface="Wingdings" panose="05000000000000000000" pitchFamily="2" charset="2"/>
              <a:buChar char="Ø"/>
            </a:pPr>
            <a:r>
              <a:rPr lang="es-PE" sz="2000" b="0" i="0" u="none" strike="noStrike" baseline="0" dirty="0">
                <a:solidFill>
                  <a:srgbClr val="333333"/>
                </a:solidFill>
                <a:latin typeface="TimesNewRomanPSMT"/>
              </a:rPr>
              <a:t>Gracias a este trabajo pudimos ver como el manejo adecuado de contraseñas mediante la encriptación se traduce en una seguridad robusta y bien estructurada a la hora de gestionar usuarios.</a:t>
            </a:r>
          </a:p>
          <a:p>
            <a:pPr algn="just"/>
            <a:endParaRPr lang="es-PE" sz="2000" b="0" i="0" u="none" strike="noStrike" baseline="0" dirty="0">
              <a:solidFill>
                <a:srgbClr val="333333"/>
              </a:solidFill>
              <a:latin typeface="TimesNewRomanPSMT"/>
            </a:endParaRPr>
          </a:p>
          <a:p>
            <a:pPr marL="285750" indent="-285750" algn="just">
              <a:buFont typeface="Wingdings" panose="05000000000000000000" pitchFamily="2" charset="2"/>
              <a:buChar char="Ø"/>
            </a:pPr>
            <a:r>
              <a:rPr lang="es-PE" sz="2000" b="0" i="0" u="none" strike="noStrike" baseline="0" dirty="0">
                <a:solidFill>
                  <a:srgbClr val="333333"/>
                </a:solidFill>
                <a:latin typeface="TimesNewRomanPSMT"/>
              </a:rPr>
              <a:t>Asimismo, el cambio de contraseña mediante un formulario y no mediante base de datos, aumenta la seguridad puesto que es solo el usuario dueño de dicha contraseña quien la conoce.</a:t>
            </a:r>
          </a:p>
          <a:p>
            <a:pPr algn="just"/>
            <a:endParaRPr lang="es-PE" sz="2000" b="0" i="0" u="none" strike="noStrike" baseline="0" dirty="0">
              <a:solidFill>
                <a:srgbClr val="333333"/>
              </a:solidFill>
              <a:latin typeface="TimesNewRomanPSMT"/>
            </a:endParaRPr>
          </a:p>
          <a:p>
            <a:pPr marL="285750" indent="-285750" algn="just">
              <a:buFont typeface="Wingdings" panose="05000000000000000000" pitchFamily="2" charset="2"/>
              <a:buChar char="Ø"/>
            </a:pPr>
            <a:r>
              <a:rPr lang="es-PE" sz="2000" b="0" i="0" u="none" strike="noStrike" baseline="0" dirty="0">
                <a:solidFill>
                  <a:srgbClr val="000000"/>
                </a:solidFill>
                <a:latin typeface="TimesNewRomanPSMT"/>
              </a:rPr>
              <a:t>Realizar este tipo de Proyectos nos capacita como estudiantes para que en un futuro podamos responder a las necesidades profesionales gracias al estudio y preparación como Ingenieros de Sistemas.</a:t>
            </a:r>
          </a:p>
          <a:p>
            <a:pPr algn="just"/>
            <a:endParaRPr lang="es-PE" sz="2000" b="0" i="0" u="none" strike="noStrike" baseline="0" dirty="0">
              <a:solidFill>
                <a:srgbClr val="000000"/>
              </a:solidFill>
              <a:latin typeface="TimesNewRomanPSMT"/>
            </a:endParaRPr>
          </a:p>
          <a:p>
            <a:pPr marL="285750" indent="-285750" algn="just">
              <a:buFont typeface="Wingdings" panose="05000000000000000000" pitchFamily="2" charset="2"/>
              <a:buChar char="Ø"/>
            </a:pPr>
            <a:r>
              <a:rPr lang="es-PE" sz="2000" b="0" i="0" u="none" strike="noStrike" baseline="0" dirty="0">
                <a:solidFill>
                  <a:srgbClr val="000000"/>
                </a:solidFill>
                <a:latin typeface="TimesNewRomanPSMT"/>
              </a:rPr>
              <a:t>El uso de </a:t>
            </a:r>
            <a:r>
              <a:rPr lang="es-PE" sz="2000" b="0" i="0" u="none" strike="noStrike" baseline="0" dirty="0" err="1">
                <a:solidFill>
                  <a:srgbClr val="000000"/>
                </a:solidFill>
                <a:latin typeface="TimesNewRomanPSMT"/>
              </a:rPr>
              <a:t>bootstrap</a:t>
            </a:r>
            <a:r>
              <a:rPr lang="es-PE" sz="2000" b="0" i="0" u="none" strike="noStrike" baseline="0" dirty="0">
                <a:solidFill>
                  <a:srgbClr val="000000"/>
                </a:solidFill>
                <a:latin typeface="TimesNewRomanPSMT"/>
              </a:rPr>
              <a:t> y jQuery para el diseño supuso un reto a la hora de encontrar información y aplicarla sobre el proyecto.</a:t>
            </a:r>
            <a:endParaRPr lang="es-PE" sz="2000" dirty="0"/>
          </a:p>
        </p:txBody>
      </p:sp>
    </p:spTree>
    <p:extLst>
      <p:ext uri="{BB962C8B-B14F-4D97-AF65-F5344CB8AC3E}">
        <p14:creationId xmlns:p14="http://schemas.microsoft.com/office/powerpoint/2010/main" val="2762137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1480833-1C30-4FBD-8962-C30EACD7A5B7}"/>
              </a:ext>
            </a:extLst>
          </p:cNvPr>
          <p:cNvSpPr txBox="1"/>
          <p:nvPr/>
        </p:nvSpPr>
        <p:spPr>
          <a:xfrm>
            <a:off x="983411" y="465826"/>
            <a:ext cx="2579552" cy="584775"/>
          </a:xfrm>
          <a:prstGeom prst="rect">
            <a:avLst/>
          </a:prstGeom>
          <a:noFill/>
        </p:spPr>
        <p:txBody>
          <a:bodyPr wrap="none" rtlCol="0">
            <a:spAutoFit/>
          </a:bodyPr>
          <a:lstStyle/>
          <a:p>
            <a:r>
              <a:rPr lang="es-ES" sz="3200" b="1" u="sng" dirty="0">
                <a:effectLst>
                  <a:outerShdw blurRad="38100" dist="38100" dir="2700000" algn="tl">
                    <a:srgbClr val="000000">
                      <a:alpha val="43137"/>
                    </a:srgbClr>
                  </a:outerShdw>
                </a:effectLst>
              </a:rPr>
              <a:t>SUGERENCIAS</a:t>
            </a:r>
            <a:endParaRPr lang="es-PE" sz="3200" b="1" u="sng" dirty="0">
              <a:effectLst>
                <a:outerShdw blurRad="38100" dist="38100" dir="2700000" algn="tl">
                  <a:srgbClr val="000000">
                    <a:alpha val="43137"/>
                  </a:srgbClr>
                </a:outerShdw>
              </a:effectLst>
            </a:endParaRPr>
          </a:p>
        </p:txBody>
      </p:sp>
      <p:sp>
        <p:nvSpPr>
          <p:cNvPr id="3" name="CuadroTexto 2">
            <a:extLst>
              <a:ext uri="{FF2B5EF4-FFF2-40B4-BE49-F238E27FC236}">
                <a16:creationId xmlns:a16="http://schemas.microsoft.com/office/drawing/2014/main" id="{7E294A5B-A44F-4E42-87F4-0D545E311FD0}"/>
              </a:ext>
            </a:extLst>
          </p:cNvPr>
          <p:cNvSpPr txBox="1"/>
          <p:nvPr/>
        </p:nvSpPr>
        <p:spPr>
          <a:xfrm>
            <a:off x="1078301" y="1716656"/>
            <a:ext cx="9575321" cy="2246769"/>
          </a:xfrm>
          <a:prstGeom prst="rect">
            <a:avLst/>
          </a:prstGeom>
          <a:noFill/>
        </p:spPr>
        <p:txBody>
          <a:bodyPr wrap="square" rtlCol="0">
            <a:spAutoFit/>
          </a:bodyPr>
          <a:lstStyle/>
          <a:p>
            <a:pPr marL="285750" indent="-285750" algn="just">
              <a:buFont typeface="Wingdings" panose="05000000000000000000" pitchFamily="2" charset="2"/>
              <a:buChar char="Ø"/>
            </a:pPr>
            <a:r>
              <a:rPr lang="es-PE" sz="2000" b="0" i="0" u="none" strike="noStrike" baseline="0" dirty="0">
                <a:solidFill>
                  <a:srgbClr val="333333"/>
                </a:solidFill>
                <a:latin typeface="TimesNewRomanPSMT"/>
              </a:rPr>
              <a:t>El manejo del diseño mediante </a:t>
            </a:r>
            <a:r>
              <a:rPr lang="es-PE" sz="2000" b="0" i="0" u="none" strike="noStrike" baseline="0" dirty="0" err="1">
                <a:solidFill>
                  <a:srgbClr val="333333"/>
                </a:solidFill>
                <a:latin typeface="TimesNewRomanPSMT"/>
              </a:rPr>
              <a:t>bootstrap</a:t>
            </a:r>
            <a:r>
              <a:rPr lang="es-PE" sz="2000" b="0" i="0" u="none" strike="noStrike" baseline="0" dirty="0">
                <a:solidFill>
                  <a:srgbClr val="333333"/>
                </a:solidFill>
                <a:latin typeface="TimesNewRomanPSMT"/>
              </a:rPr>
              <a:t> y/o </a:t>
            </a:r>
            <a:r>
              <a:rPr lang="es-PE" sz="2000" b="0" i="0" u="none" strike="noStrike" baseline="0" dirty="0" err="1">
                <a:solidFill>
                  <a:srgbClr val="333333"/>
                </a:solidFill>
                <a:latin typeface="TimesNewRomanPSMT"/>
              </a:rPr>
              <a:t>Jquery</a:t>
            </a:r>
            <a:r>
              <a:rPr lang="es-PE" sz="2000" b="0" i="0" u="none" strike="noStrike" baseline="0" dirty="0">
                <a:solidFill>
                  <a:srgbClr val="333333"/>
                </a:solidFill>
                <a:latin typeface="TimesNewRomanPSMT"/>
              </a:rPr>
              <a:t> simplifica mucho el trabajo de diseño cuando se aplica bien, por lo que en la medida que sea posible su uso es recomendable.</a:t>
            </a:r>
          </a:p>
          <a:p>
            <a:pPr algn="just"/>
            <a:endParaRPr lang="es-PE" sz="2000" b="0" i="0" u="none" strike="noStrike" baseline="0" dirty="0">
              <a:solidFill>
                <a:srgbClr val="333333"/>
              </a:solidFill>
              <a:latin typeface="TimesNewRomanPSMT"/>
            </a:endParaRPr>
          </a:p>
          <a:p>
            <a:pPr marL="285750" indent="-285750" algn="just">
              <a:buFont typeface="Wingdings" panose="05000000000000000000" pitchFamily="2" charset="2"/>
              <a:buChar char="Ø"/>
            </a:pPr>
            <a:r>
              <a:rPr lang="es-PE" sz="2000" b="0" i="0" u="none" strike="noStrike" baseline="0" dirty="0">
                <a:solidFill>
                  <a:srgbClr val="333333"/>
                </a:solidFill>
                <a:latin typeface="TimesNewRomanPSMT"/>
              </a:rPr>
              <a:t>Siempre tener en mente y no olvidar resguardar la integridad de nuestros usuarios, para ello el cuidar sus datos es fundamental por lo que la encriptación en todos sus niveles debe trabajarse siempre en los sistemas con información sensible.</a:t>
            </a:r>
            <a:endParaRPr lang="es-PE" sz="2400" dirty="0"/>
          </a:p>
        </p:txBody>
      </p:sp>
    </p:spTree>
    <p:extLst>
      <p:ext uri="{BB962C8B-B14F-4D97-AF65-F5344CB8AC3E}">
        <p14:creationId xmlns:p14="http://schemas.microsoft.com/office/powerpoint/2010/main" val="3228561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4D6140E-FF64-45EF-A6E4-826C819617EE}"/>
              </a:ext>
            </a:extLst>
          </p:cNvPr>
          <p:cNvSpPr txBox="1"/>
          <p:nvPr/>
        </p:nvSpPr>
        <p:spPr>
          <a:xfrm>
            <a:off x="1028700" y="561518"/>
            <a:ext cx="5397980" cy="584775"/>
          </a:xfrm>
          <a:prstGeom prst="rect">
            <a:avLst/>
          </a:prstGeom>
          <a:noFill/>
        </p:spPr>
        <p:txBody>
          <a:bodyPr wrap="square">
            <a:spAutoFit/>
          </a:bodyPr>
          <a:lstStyle/>
          <a:p>
            <a:r>
              <a:rPr lang="es-ES" sz="3200" b="1" u="sng" dirty="0">
                <a:effectLst>
                  <a:outerShdw blurRad="38100" dist="38100" dir="2700000" algn="tl">
                    <a:srgbClr val="000000">
                      <a:alpha val="43137"/>
                    </a:srgbClr>
                  </a:outerShdw>
                </a:effectLst>
              </a:rPr>
              <a:t>REFERENCIAS BIBLIOGRÁFICAS</a:t>
            </a:r>
            <a:endParaRPr lang="es-PE" dirty="0"/>
          </a:p>
        </p:txBody>
      </p:sp>
      <p:sp>
        <p:nvSpPr>
          <p:cNvPr id="4" name="CuadroTexto 3">
            <a:extLst>
              <a:ext uri="{FF2B5EF4-FFF2-40B4-BE49-F238E27FC236}">
                <a16:creationId xmlns:a16="http://schemas.microsoft.com/office/drawing/2014/main" id="{8428E558-14B5-4CA0-AF6A-6811D73E865F}"/>
              </a:ext>
            </a:extLst>
          </p:cNvPr>
          <p:cNvSpPr txBox="1"/>
          <p:nvPr/>
        </p:nvSpPr>
        <p:spPr>
          <a:xfrm>
            <a:off x="1028700" y="1233577"/>
            <a:ext cx="9575321" cy="5170646"/>
          </a:xfrm>
          <a:prstGeom prst="rect">
            <a:avLst/>
          </a:prstGeom>
          <a:noFill/>
        </p:spPr>
        <p:txBody>
          <a:bodyPr wrap="square" rtlCol="0">
            <a:spAutoFit/>
          </a:bodyPr>
          <a:lstStyle/>
          <a:p>
            <a:pPr algn="l"/>
            <a:r>
              <a:rPr lang="en-US" sz="2200" b="0" i="1" u="none" strike="noStrike" baseline="0" dirty="0"/>
              <a:t>Animated Login Form in Asp.net Tutorial </a:t>
            </a:r>
            <a:r>
              <a:rPr lang="en-US" sz="2200" b="0" i="0" u="none" strike="noStrike" baseline="0" dirty="0"/>
              <a:t>. (2017, </a:t>
            </a:r>
            <a:r>
              <a:rPr lang="en-US" sz="2200" b="0" i="0" u="none" strike="noStrike" baseline="0" dirty="0" err="1"/>
              <a:t>Septiembre</a:t>
            </a:r>
            <a:r>
              <a:rPr lang="en-US" sz="2200" b="0" i="0" u="none" strike="noStrike" baseline="0" dirty="0"/>
              <a:t> 28). Animated Login.</a:t>
            </a:r>
          </a:p>
          <a:p>
            <a:pPr algn="l"/>
            <a:r>
              <a:rPr lang="es-PE" sz="2200" b="0" i="0" u="none" strike="noStrike" baseline="0" dirty="0"/>
              <a:t>https://www.youtube.com/watch?v=-UE4yrt5xWI</a:t>
            </a:r>
          </a:p>
          <a:p>
            <a:pPr algn="l"/>
            <a:r>
              <a:rPr lang="es-PE" sz="2200" b="0" i="0" u="none" strike="noStrike" baseline="0" dirty="0"/>
              <a:t>Robayo, D. (2017, Julio 05). </a:t>
            </a:r>
            <a:r>
              <a:rPr lang="es-PE" sz="2200" b="0" i="1" u="none" strike="noStrike" baseline="0" dirty="0"/>
              <a:t>Estilos con Bootstrap para ASP.NET Web </a:t>
            </a:r>
            <a:r>
              <a:rPr lang="es-PE" sz="2200" b="0" i="1" u="none" strike="noStrike" baseline="0" dirty="0" err="1"/>
              <a:t>Form</a:t>
            </a:r>
            <a:r>
              <a:rPr lang="es-PE" sz="2200" b="0" i="1" u="none" strike="noStrike" baseline="0" dirty="0"/>
              <a:t> </a:t>
            </a:r>
            <a:r>
              <a:rPr lang="es-PE" sz="2200" b="0" i="0" u="none" strike="noStrike" baseline="0" dirty="0"/>
              <a:t>. Estilos con</a:t>
            </a:r>
          </a:p>
          <a:p>
            <a:pPr algn="l"/>
            <a:r>
              <a:rPr lang="nl-NL" sz="2200" b="0" i="0" u="none" strike="noStrike" baseline="0" dirty="0"/>
              <a:t>Bootstrap. https://www.youtube.com/watch?v=jwXKCUVzEfw</a:t>
            </a:r>
          </a:p>
          <a:p>
            <a:pPr algn="l"/>
            <a:r>
              <a:rPr lang="es-PE" sz="2200" b="0" i="1" u="none" strike="noStrike" baseline="0" dirty="0"/>
              <a:t>Sitio Web de </a:t>
            </a:r>
            <a:r>
              <a:rPr lang="es-PE" sz="2200" b="0" i="1" u="none" strike="noStrike" baseline="0" dirty="0" err="1"/>
              <a:t>Login</a:t>
            </a:r>
            <a:r>
              <a:rPr lang="es-PE" sz="2200" b="0" i="1" u="none" strike="noStrike" baseline="0" dirty="0"/>
              <a:t> y Registro con ASP.NET </a:t>
            </a:r>
            <a:r>
              <a:rPr lang="es-PE" sz="2200" b="0" i="0" u="none" strike="noStrike" baseline="0" dirty="0"/>
              <a:t>. (2018, Abril 30). Registro con ASP.NET.</a:t>
            </a:r>
          </a:p>
          <a:p>
            <a:pPr algn="l"/>
            <a:r>
              <a:rPr lang="es-PE" sz="2200" b="0" i="0" u="none" strike="noStrike" baseline="0" dirty="0"/>
              <a:t>https://www.youtube.com/watch?v=UX5J-uZdTmg</a:t>
            </a:r>
          </a:p>
          <a:p>
            <a:pPr algn="l"/>
            <a:r>
              <a:rPr lang="es-PE" sz="2200" b="0" i="0" u="none" strike="noStrike" baseline="0" dirty="0" err="1"/>
              <a:t>Systems</a:t>
            </a:r>
            <a:r>
              <a:rPr lang="es-PE" sz="2200" b="0" i="0" u="none" strike="noStrike" baseline="0" dirty="0"/>
              <a:t>, A. (2020, Mayo 09). </a:t>
            </a:r>
            <a:r>
              <a:rPr lang="es-PE" sz="2200" b="0" i="1" u="none" strike="noStrike" baseline="0" dirty="0"/>
              <a:t>Como crear y descargar un archivo PDF con datos de SQL</a:t>
            </a:r>
          </a:p>
          <a:p>
            <a:pPr algn="l"/>
            <a:r>
              <a:rPr lang="es-PE" sz="2200" b="0" i="1" u="none" strike="noStrike" baseline="0" dirty="0"/>
              <a:t>Server desde ASP.NET C# con Visual Studio </a:t>
            </a:r>
            <a:r>
              <a:rPr lang="es-PE" sz="2200" b="0" i="0" u="none" strike="noStrike" baseline="0" dirty="0"/>
              <a:t>. Aguilar </a:t>
            </a:r>
            <a:r>
              <a:rPr lang="es-PE" sz="2200" b="0" i="0" u="none" strike="noStrike" baseline="0" dirty="0" err="1"/>
              <a:t>Systems</a:t>
            </a:r>
            <a:r>
              <a:rPr lang="es-PE" sz="2200" b="0" i="0" u="none" strike="noStrike" baseline="0" dirty="0"/>
              <a:t>.</a:t>
            </a:r>
          </a:p>
          <a:p>
            <a:pPr algn="l"/>
            <a:r>
              <a:rPr lang="es-PE" sz="2200" b="0" i="0" u="none" strike="noStrike" baseline="0" dirty="0"/>
              <a:t>https://www.youtube.com/watch?v=2oJ3LV5NVwY</a:t>
            </a:r>
          </a:p>
          <a:p>
            <a:pPr algn="l"/>
            <a:r>
              <a:rPr lang="es-PE" sz="2200" b="0" i="0" u="none" strike="noStrike" baseline="0" dirty="0" err="1"/>
              <a:t>Systems</a:t>
            </a:r>
            <a:r>
              <a:rPr lang="es-PE" sz="2200" b="0" i="0" u="none" strike="noStrike" baseline="0" dirty="0"/>
              <a:t>, A. (2020, Mayo 15). </a:t>
            </a:r>
            <a:r>
              <a:rPr lang="es-PE" sz="2200" b="0" i="1" u="none" strike="noStrike" baseline="0" dirty="0"/>
              <a:t>Cómo crear un archivo de Excel con datos de SQL Server</a:t>
            </a:r>
          </a:p>
          <a:p>
            <a:pPr algn="l"/>
            <a:r>
              <a:rPr lang="en-US" sz="2200" b="0" i="1" u="none" strike="noStrike" baseline="0" dirty="0" err="1"/>
              <a:t>desde</a:t>
            </a:r>
            <a:r>
              <a:rPr lang="en-US" sz="2200" b="0" i="1" u="none" strike="noStrike" baseline="0" dirty="0"/>
              <a:t> ASP.NET C# con Visual Studio Community </a:t>
            </a:r>
            <a:r>
              <a:rPr lang="en-US" sz="2200" b="0" i="0" u="none" strike="noStrike" baseline="0" dirty="0"/>
              <a:t>. Aguilar Systems.</a:t>
            </a:r>
          </a:p>
          <a:p>
            <a:pPr algn="l"/>
            <a:r>
              <a:rPr lang="es-PE" sz="2200" b="0" i="0" u="none" strike="noStrike" baseline="0" dirty="0"/>
              <a:t>https://www.youtube.com/watch?v=L0tpms2sxs4</a:t>
            </a:r>
            <a:endParaRPr lang="es-PE" sz="2200" dirty="0"/>
          </a:p>
        </p:txBody>
      </p:sp>
    </p:spTree>
    <p:extLst>
      <p:ext uri="{BB962C8B-B14F-4D97-AF65-F5344CB8AC3E}">
        <p14:creationId xmlns:p14="http://schemas.microsoft.com/office/powerpoint/2010/main" val="18659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C55BB5-6448-4D67-BDE9-B3354B70D647}"/>
              </a:ext>
            </a:extLst>
          </p:cNvPr>
          <p:cNvSpPr txBox="1"/>
          <p:nvPr/>
        </p:nvSpPr>
        <p:spPr>
          <a:xfrm>
            <a:off x="424849" y="285475"/>
            <a:ext cx="10910260" cy="954107"/>
          </a:xfrm>
          <a:prstGeom prst="rect">
            <a:avLst/>
          </a:prstGeom>
          <a:noFill/>
        </p:spPr>
        <p:txBody>
          <a:bodyPr wrap="square">
            <a:spAutoFit/>
          </a:bodyPr>
          <a:lstStyle/>
          <a:p>
            <a:r>
              <a:rPr lang="es-PE" sz="2800" b="1" u="sng" dirty="0">
                <a:effectLst>
                  <a:outerShdw blurRad="38100" dist="38100" dir="2700000" algn="tl">
                    <a:srgbClr val="000000">
                      <a:alpha val="43137"/>
                    </a:srgbClr>
                  </a:outerShdw>
                </a:effectLst>
              </a:rPr>
              <a:t>DIAGRAMA DE BASE DE DATOS (IMPLEMENTADO EN SQL Y PRESENTADO COMO DIAGRAMA)</a:t>
            </a:r>
          </a:p>
        </p:txBody>
      </p:sp>
      <p:pic>
        <p:nvPicPr>
          <p:cNvPr id="6146" name="Picture 2">
            <a:extLst>
              <a:ext uri="{FF2B5EF4-FFF2-40B4-BE49-F238E27FC236}">
                <a16:creationId xmlns:a16="http://schemas.microsoft.com/office/drawing/2014/main" id="{A6FFB016-0665-4887-BCF2-AB01FC6E8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900" y="1239582"/>
            <a:ext cx="8580200" cy="505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1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A89E80B-82E4-49C6-A3B5-6EF16678B16C}"/>
              </a:ext>
            </a:extLst>
          </p:cNvPr>
          <p:cNvSpPr txBox="1"/>
          <p:nvPr/>
        </p:nvSpPr>
        <p:spPr>
          <a:xfrm>
            <a:off x="536993" y="458001"/>
            <a:ext cx="3103354" cy="584775"/>
          </a:xfrm>
          <a:prstGeom prst="rect">
            <a:avLst/>
          </a:prstGeom>
          <a:noFill/>
        </p:spPr>
        <p:txBody>
          <a:bodyPr wrap="square">
            <a:spAutoFit/>
          </a:bodyPr>
          <a:lstStyle/>
          <a:p>
            <a:r>
              <a:rPr lang="es-PE" sz="3200" b="1" u="sng" dirty="0">
                <a:effectLst>
                  <a:outerShdw blurRad="38100" dist="38100" dir="2700000" algn="tl">
                    <a:srgbClr val="000000">
                      <a:alpha val="43137"/>
                    </a:srgbClr>
                  </a:outerShdw>
                </a:effectLst>
              </a:rPr>
              <a:t>ORM GENERADO</a:t>
            </a:r>
          </a:p>
        </p:txBody>
      </p:sp>
      <p:pic>
        <p:nvPicPr>
          <p:cNvPr id="7170" name="Picture 2">
            <a:extLst>
              <a:ext uri="{FF2B5EF4-FFF2-40B4-BE49-F238E27FC236}">
                <a16:creationId xmlns:a16="http://schemas.microsoft.com/office/drawing/2014/main" id="{053A44D6-3D23-4D98-B807-7F012991F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82" y="1042775"/>
            <a:ext cx="11446739" cy="5038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47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1490082-6E31-41B5-BCF8-A236739B7DD6}"/>
              </a:ext>
            </a:extLst>
          </p:cNvPr>
          <p:cNvSpPr txBox="1"/>
          <p:nvPr/>
        </p:nvSpPr>
        <p:spPr>
          <a:xfrm flipH="1">
            <a:off x="828136" y="439947"/>
            <a:ext cx="7571405" cy="369332"/>
          </a:xfrm>
          <a:prstGeom prst="rect">
            <a:avLst/>
          </a:prstGeom>
          <a:noFill/>
        </p:spPr>
        <p:txBody>
          <a:bodyPr wrap="square" rtlCol="0">
            <a:spAutoFit/>
          </a:bodyPr>
          <a:lstStyle/>
          <a:p>
            <a:r>
              <a:rPr lang="es-PE" sz="1800" b="1" i="0" u="none" strike="noStrike" baseline="0" dirty="0">
                <a:latin typeface="TimesNewRomanPS-BoldMT"/>
              </a:rPr>
              <a:t>ENCRIPTACIÓN MEDIANTE SHA-1</a:t>
            </a:r>
            <a:endParaRPr lang="es-PE" dirty="0"/>
          </a:p>
        </p:txBody>
      </p:sp>
      <p:sp>
        <p:nvSpPr>
          <p:cNvPr id="3" name="CuadroTexto 2">
            <a:extLst>
              <a:ext uri="{FF2B5EF4-FFF2-40B4-BE49-F238E27FC236}">
                <a16:creationId xmlns:a16="http://schemas.microsoft.com/office/drawing/2014/main" id="{E61D037A-3A72-4E6A-981C-40DC1C76E805}"/>
              </a:ext>
            </a:extLst>
          </p:cNvPr>
          <p:cNvSpPr txBox="1"/>
          <p:nvPr/>
        </p:nvSpPr>
        <p:spPr>
          <a:xfrm>
            <a:off x="957532" y="993945"/>
            <a:ext cx="3698769" cy="369332"/>
          </a:xfrm>
          <a:prstGeom prst="rect">
            <a:avLst/>
          </a:prstGeom>
          <a:noFill/>
        </p:spPr>
        <p:txBody>
          <a:bodyPr wrap="none" rtlCol="0">
            <a:spAutoFit/>
          </a:bodyPr>
          <a:lstStyle/>
          <a:p>
            <a:r>
              <a:rPr lang="es-ES" dirty="0"/>
              <a:t>El código funciona con el botón login:</a:t>
            </a:r>
            <a:endParaRPr lang="es-PE" dirty="0"/>
          </a:p>
        </p:txBody>
      </p:sp>
      <p:pic>
        <p:nvPicPr>
          <p:cNvPr id="5" name="Imagen 4">
            <a:extLst>
              <a:ext uri="{FF2B5EF4-FFF2-40B4-BE49-F238E27FC236}">
                <a16:creationId xmlns:a16="http://schemas.microsoft.com/office/drawing/2014/main" id="{4DD59084-79B4-4983-922A-5251FBE44704}"/>
              </a:ext>
            </a:extLst>
          </p:cNvPr>
          <p:cNvPicPr>
            <a:picLocks noChangeAspect="1"/>
          </p:cNvPicPr>
          <p:nvPr/>
        </p:nvPicPr>
        <p:blipFill>
          <a:blip r:embed="rId2"/>
          <a:stretch>
            <a:fillRect/>
          </a:stretch>
        </p:blipFill>
        <p:spPr>
          <a:xfrm>
            <a:off x="1366568" y="1475434"/>
            <a:ext cx="4933950" cy="514350"/>
          </a:xfrm>
          <a:prstGeom prst="rect">
            <a:avLst/>
          </a:prstGeom>
        </p:spPr>
      </p:pic>
      <p:sp>
        <p:nvSpPr>
          <p:cNvPr id="6" name="CuadroTexto 5">
            <a:extLst>
              <a:ext uri="{FF2B5EF4-FFF2-40B4-BE49-F238E27FC236}">
                <a16:creationId xmlns:a16="http://schemas.microsoft.com/office/drawing/2014/main" id="{7A8434CF-C2FE-46C5-9C24-33D8C54BEA31}"/>
              </a:ext>
            </a:extLst>
          </p:cNvPr>
          <p:cNvSpPr txBox="1"/>
          <p:nvPr/>
        </p:nvSpPr>
        <p:spPr>
          <a:xfrm>
            <a:off x="957532" y="2209952"/>
            <a:ext cx="6302816" cy="369332"/>
          </a:xfrm>
          <a:prstGeom prst="rect">
            <a:avLst/>
          </a:prstGeom>
          <a:noFill/>
        </p:spPr>
        <p:txBody>
          <a:bodyPr wrap="none" rtlCol="0">
            <a:spAutoFit/>
          </a:bodyPr>
          <a:lstStyle/>
          <a:p>
            <a:r>
              <a:rPr lang="es-ES" dirty="0"/>
              <a:t>Esta librería es esencial para el funcionamiento de la encriptación</a:t>
            </a:r>
            <a:endParaRPr lang="es-PE" dirty="0"/>
          </a:p>
        </p:txBody>
      </p:sp>
      <p:pic>
        <p:nvPicPr>
          <p:cNvPr id="8" name="Imagen 7">
            <a:extLst>
              <a:ext uri="{FF2B5EF4-FFF2-40B4-BE49-F238E27FC236}">
                <a16:creationId xmlns:a16="http://schemas.microsoft.com/office/drawing/2014/main" id="{0C5C5C05-47B0-468E-98D3-5DFF7959409C}"/>
              </a:ext>
            </a:extLst>
          </p:cNvPr>
          <p:cNvPicPr>
            <a:picLocks noChangeAspect="1"/>
          </p:cNvPicPr>
          <p:nvPr/>
        </p:nvPicPr>
        <p:blipFill>
          <a:blip r:embed="rId3"/>
          <a:stretch>
            <a:fillRect/>
          </a:stretch>
        </p:blipFill>
        <p:spPr>
          <a:xfrm>
            <a:off x="1366568" y="2655939"/>
            <a:ext cx="5584958" cy="3589487"/>
          </a:xfrm>
          <a:prstGeom prst="rect">
            <a:avLst/>
          </a:prstGeom>
        </p:spPr>
      </p:pic>
    </p:spTree>
    <p:extLst>
      <p:ext uri="{BB962C8B-B14F-4D97-AF65-F5344CB8AC3E}">
        <p14:creationId xmlns:p14="http://schemas.microsoft.com/office/powerpoint/2010/main" val="338450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1490082-6E31-41B5-BCF8-A236739B7DD6}"/>
              </a:ext>
            </a:extLst>
          </p:cNvPr>
          <p:cNvSpPr txBox="1"/>
          <p:nvPr/>
        </p:nvSpPr>
        <p:spPr>
          <a:xfrm flipH="1">
            <a:off x="828136" y="439947"/>
            <a:ext cx="7571405" cy="369332"/>
          </a:xfrm>
          <a:prstGeom prst="rect">
            <a:avLst/>
          </a:prstGeom>
          <a:noFill/>
        </p:spPr>
        <p:txBody>
          <a:bodyPr wrap="square" rtlCol="0">
            <a:spAutoFit/>
          </a:bodyPr>
          <a:lstStyle/>
          <a:p>
            <a:r>
              <a:rPr lang="es-PE" sz="1800" b="1" i="0" u="none" strike="noStrike" baseline="0" dirty="0">
                <a:latin typeface="TimesNewRomanPS-BoldMT"/>
              </a:rPr>
              <a:t>ENCRIPTACIÓN MEDIANTE SHA-1</a:t>
            </a:r>
            <a:endParaRPr lang="es-PE" dirty="0"/>
          </a:p>
        </p:txBody>
      </p:sp>
      <p:pic>
        <p:nvPicPr>
          <p:cNvPr id="7" name="Imagen 6">
            <a:extLst>
              <a:ext uri="{FF2B5EF4-FFF2-40B4-BE49-F238E27FC236}">
                <a16:creationId xmlns:a16="http://schemas.microsoft.com/office/drawing/2014/main" id="{E9008B5F-5A78-4EFE-BD0A-2B34B4191965}"/>
              </a:ext>
            </a:extLst>
          </p:cNvPr>
          <p:cNvPicPr>
            <a:picLocks noChangeAspect="1"/>
          </p:cNvPicPr>
          <p:nvPr/>
        </p:nvPicPr>
        <p:blipFill>
          <a:blip r:embed="rId2"/>
          <a:stretch>
            <a:fillRect/>
          </a:stretch>
        </p:blipFill>
        <p:spPr>
          <a:xfrm>
            <a:off x="1286683" y="1497401"/>
            <a:ext cx="8963025" cy="3276600"/>
          </a:xfrm>
          <a:prstGeom prst="rect">
            <a:avLst/>
          </a:prstGeom>
        </p:spPr>
      </p:pic>
    </p:spTree>
    <p:extLst>
      <p:ext uri="{BB962C8B-B14F-4D97-AF65-F5344CB8AC3E}">
        <p14:creationId xmlns:p14="http://schemas.microsoft.com/office/powerpoint/2010/main" val="642052735"/>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128</TotalTime>
  <Words>1122</Words>
  <Application>Microsoft Office PowerPoint</Application>
  <PresentationFormat>Panorámica</PresentationFormat>
  <Paragraphs>156</Paragraphs>
  <Slides>52</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52</vt:i4>
      </vt:variant>
    </vt:vector>
  </HeadingPairs>
  <TitlesOfParts>
    <vt:vector size="61" baseType="lpstr">
      <vt:lpstr>Arial</vt:lpstr>
      <vt:lpstr>Bahnschrift SemiCondensed</vt:lpstr>
      <vt:lpstr>Calibri</vt:lpstr>
      <vt:lpstr>Calibri Light</vt:lpstr>
      <vt:lpstr>Times New Roman</vt:lpstr>
      <vt:lpstr>TimesNewRomanPS-BoldMT</vt:lpstr>
      <vt:lpstr>TimesNewRomanPSMT</vt:lpstr>
      <vt:lpstr>Wingdings</vt:lpstr>
      <vt:lpstr>Retrospección</vt:lpstr>
      <vt:lpstr>SISTEMA DE INFORMACIÓN PARA EL CONTROL DE VENTAS DEL SUPERMERCADO WAGNER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INFORMACIÓN PARA EL CONTROL DE VENTAS DEL SUPERMERCADO WAGNER</dc:title>
  <dc:creator>javier fredy cruz olivares</dc:creator>
  <cp:lastModifiedBy>javier fredy cruz olivares</cp:lastModifiedBy>
  <cp:revision>15</cp:revision>
  <dcterms:created xsi:type="dcterms:W3CDTF">2020-12-28T12:25:43Z</dcterms:created>
  <dcterms:modified xsi:type="dcterms:W3CDTF">2020-12-28T14:34:08Z</dcterms:modified>
</cp:coreProperties>
</file>